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gif>
</file>

<file path=ppt/media/image16.jpg>
</file>

<file path=ppt/media/image17.png>
</file>

<file path=ppt/media/image18.jpg>
</file>

<file path=ppt/media/image19.jp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caec0a7d1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caec0a7d1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cbb826b3d5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cbb826b3d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cbb826b3d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cbb826b3d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7a09279049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7a09279049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7a09279049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7a09279049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c569241fc4_4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c569241fc4_4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7a0927904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7a0927904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7a09279049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7a09279049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7a09279049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7a09279049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7a09279049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7a09279049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38a52d216_1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38a52d216_1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7a09279049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7a09279049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7a09279049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7a09279049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7a09279049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7a09279049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7a09279049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7a09279049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cbb826b3d5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cbb826b3d5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cbb826b3d5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cbb826b3d5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cbb826b3d5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cbb826b3d5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cbb826b3d5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cbb826b3d5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cbb826b3d5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cbb826b3d5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cbb826b3d5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cbb826b3d5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caec0a7d1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caec0a7d1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caec0a7d17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caec0a7d1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personalizado">
  <p:cSld name="AUTOLAYOUT">
    <p:bg>
      <p:bgPr>
        <a:solidFill>
          <a:srgbClr val="FFFFFF"/>
        </a:solidFill>
      </p:bgPr>
    </p:bg>
    <p:spTree>
      <p:nvGrpSpPr>
        <p:cNvPr id="50" name="Shape 50"/>
        <p:cNvGrpSpPr/>
        <p:nvPr/>
      </p:nvGrpSpPr>
      <p:grpSpPr>
        <a:xfrm>
          <a:off x="0" y="0"/>
          <a:ext cx="0" cy="0"/>
          <a:chOff x="0" y="0"/>
          <a:chExt cx="0" cy="0"/>
        </a:xfrm>
      </p:grpSpPr>
      <p:sp>
        <p:nvSpPr>
          <p:cNvPr id="51" name="Google Shape;51;p13"/>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3"/>
          <p:cNvSpPr/>
          <p:nvPr/>
        </p:nvSpPr>
        <p:spPr>
          <a:xfrm>
            <a:off x="0" y="0"/>
            <a:ext cx="9144000" cy="3460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3"/>
          <p:cNvSpPr/>
          <p:nvPr/>
        </p:nvSpPr>
        <p:spPr>
          <a:xfrm rot="10800000">
            <a:off x="3950564" y="150"/>
            <a:ext cx="3459900" cy="34599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3"/>
          <p:cNvSpPr/>
          <p:nvPr/>
        </p:nvSpPr>
        <p:spPr>
          <a:xfrm rot="10800000">
            <a:off x="3950564" y="125"/>
            <a:ext cx="3459900" cy="3459900"/>
          </a:xfrm>
          <a:prstGeom prst="flowChartDelay">
            <a:avLst/>
          </a:pr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p:nvPr/>
        </p:nvSpPr>
        <p:spPr>
          <a:xfrm rot="10800000">
            <a:off x="4833295" y="150"/>
            <a:ext cx="3459900" cy="34599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rot="10800000">
            <a:off x="4833295" y="125"/>
            <a:ext cx="3459900" cy="3459900"/>
          </a:xfrm>
          <a:prstGeom prst="flowChartDelay">
            <a:avLst/>
          </a:pr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p:nvPr/>
        </p:nvSpPr>
        <p:spPr>
          <a:xfrm rot="10800000">
            <a:off x="5684100" y="125"/>
            <a:ext cx="3459900" cy="34599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p:nvPr/>
        </p:nvSpPr>
        <p:spPr>
          <a:xfrm rot="10800000">
            <a:off x="5684100" y="125"/>
            <a:ext cx="3459900" cy="3459900"/>
          </a:xfrm>
          <a:prstGeom prst="flowChartDelay">
            <a:avLst/>
          </a:prstGeom>
          <a:solidFill>
            <a:srgbClr val="FFFFFF">
              <a:alpha val="25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txBox="1"/>
          <p:nvPr>
            <p:ph type="title"/>
          </p:nvPr>
        </p:nvSpPr>
        <p:spPr>
          <a:xfrm>
            <a:off x="324475" y="465975"/>
            <a:ext cx="3568800" cy="2841600"/>
          </a:xfrm>
          <a:prstGeom prst="rect">
            <a:avLst/>
          </a:prstGeom>
          <a:noFill/>
        </p:spPr>
        <p:txBody>
          <a:bodyPr anchorCtr="0" anchor="b" bIns="91425" lIns="91425" spcFirstLastPara="1" rIns="91425" wrap="square" tIns="91425">
            <a:normAutofit/>
          </a:bodyPr>
          <a:lstStyle>
            <a:lvl1pPr lvl="0" algn="l">
              <a:lnSpc>
                <a:spcPct val="100000"/>
              </a:lnSpc>
              <a:spcBef>
                <a:spcPts val="0"/>
              </a:spcBef>
              <a:spcAft>
                <a:spcPts val="0"/>
              </a:spcAft>
              <a:buNone/>
              <a:defRPr b="1" sz="3200">
                <a:solidFill>
                  <a:schemeClr val="lt1"/>
                </a:solidFill>
              </a:defRPr>
            </a:lvl1pPr>
            <a:lvl2pPr lvl="1" algn="l">
              <a:lnSpc>
                <a:spcPct val="100000"/>
              </a:lnSpc>
              <a:spcBef>
                <a:spcPts val="0"/>
              </a:spcBef>
              <a:spcAft>
                <a:spcPts val="0"/>
              </a:spcAft>
              <a:buNone/>
              <a:defRPr b="1" sz="3200">
                <a:solidFill>
                  <a:schemeClr val="lt1"/>
                </a:solidFill>
              </a:defRPr>
            </a:lvl2pPr>
            <a:lvl3pPr lvl="2" algn="l">
              <a:lnSpc>
                <a:spcPct val="100000"/>
              </a:lnSpc>
              <a:spcBef>
                <a:spcPts val="0"/>
              </a:spcBef>
              <a:spcAft>
                <a:spcPts val="0"/>
              </a:spcAft>
              <a:buNone/>
              <a:defRPr b="1" sz="3200">
                <a:solidFill>
                  <a:schemeClr val="lt1"/>
                </a:solidFill>
              </a:defRPr>
            </a:lvl3pPr>
            <a:lvl4pPr lvl="3" algn="l">
              <a:lnSpc>
                <a:spcPct val="100000"/>
              </a:lnSpc>
              <a:spcBef>
                <a:spcPts val="0"/>
              </a:spcBef>
              <a:spcAft>
                <a:spcPts val="0"/>
              </a:spcAft>
              <a:buNone/>
              <a:defRPr b="1" sz="3200">
                <a:solidFill>
                  <a:schemeClr val="lt1"/>
                </a:solidFill>
              </a:defRPr>
            </a:lvl4pPr>
            <a:lvl5pPr lvl="4" algn="l">
              <a:lnSpc>
                <a:spcPct val="100000"/>
              </a:lnSpc>
              <a:spcBef>
                <a:spcPts val="0"/>
              </a:spcBef>
              <a:spcAft>
                <a:spcPts val="0"/>
              </a:spcAft>
              <a:buNone/>
              <a:defRPr b="1" sz="3200">
                <a:solidFill>
                  <a:schemeClr val="lt1"/>
                </a:solidFill>
              </a:defRPr>
            </a:lvl5pPr>
            <a:lvl6pPr lvl="5" algn="l">
              <a:lnSpc>
                <a:spcPct val="100000"/>
              </a:lnSpc>
              <a:spcBef>
                <a:spcPts val="0"/>
              </a:spcBef>
              <a:spcAft>
                <a:spcPts val="0"/>
              </a:spcAft>
              <a:buNone/>
              <a:defRPr b="1" sz="3200">
                <a:solidFill>
                  <a:schemeClr val="lt1"/>
                </a:solidFill>
              </a:defRPr>
            </a:lvl6pPr>
            <a:lvl7pPr lvl="6" algn="l">
              <a:lnSpc>
                <a:spcPct val="100000"/>
              </a:lnSpc>
              <a:spcBef>
                <a:spcPts val="0"/>
              </a:spcBef>
              <a:spcAft>
                <a:spcPts val="0"/>
              </a:spcAft>
              <a:buNone/>
              <a:defRPr b="1" sz="3200">
                <a:solidFill>
                  <a:schemeClr val="lt1"/>
                </a:solidFill>
              </a:defRPr>
            </a:lvl7pPr>
            <a:lvl8pPr lvl="7" algn="l">
              <a:lnSpc>
                <a:spcPct val="100000"/>
              </a:lnSpc>
              <a:spcBef>
                <a:spcPts val="0"/>
              </a:spcBef>
              <a:spcAft>
                <a:spcPts val="0"/>
              </a:spcAft>
              <a:buNone/>
              <a:defRPr b="1" sz="3200">
                <a:solidFill>
                  <a:schemeClr val="lt1"/>
                </a:solidFill>
              </a:defRPr>
            </a:lvl8pPr>
            <a:lvl9pPr lvl="8" algn="l">
              <a:lnSpc>
                <a:spcPct val="100000"/>
              </a:lnSpc>
              <a:spcBef>
                <a:spcPts val="0"/>
              </a:spcBef>
              <a:spcAft>
                <a:spcPts val="0"/>
              </a:spcAft>
              <a:buNone/>
              <a:defRPr b="1" sz="3200">
                <a:solidFill>
                  <a:schemeClr val="lt1"/>
                </a:solidFill>
              </a:defRPr>
            </a:lvl9pPr>
          </a:lstStyle>
          <a:p/>
        </p:txBody>
      </p:sp>
      <p:sp>
        <p:nvSpPr>
          <p:cNvPr id="60" name="Google Shape;60;p13"/>
          <p:cNvSpPr txBox="1"/>
          <p:nvPr>
            <p:ph idx="1" type="subTitle"/>
          </p:nvPr>
        </p:nvSpPr>
        <p:spPr>
          <a:xfrm>
            <a:off x="324475" y="3612602"/>
            <a:ext cx="5124300" cy="1302600"/>
          </a:xfrm>
          <a:prstGeom prst="rect">
            <a:avLst/>
          </a:prstGeom>
          <a:noFill/>
        </p:spPr>
        <p:txBody>
          <a:bodyPr anchorCtr="0" anchor="t" bIns="91425" lIns="91425" spcFirstLastPara="1" rIns="91425" wrap="square" tIns="91425">
            <a:normAutofit/>
          </a:bodyPr>
          <a:lstStyle>
            <a:lvl1pPr lvl="0" algn="l">
              <a:lnSpc>
                <a:spcPct val="100000"/>
              </a:lnSpc>
              <a:spcBef>
                <a:spcPts val="0"/>
              </a:spcBef>
              <a:spcAft>
                <a:spcPts val="0"/>
              </a:spcAft>
              <a:buClr>
                <a:schemeClr val="dk2"/>
              </a:buClr>
              <a:buSzPts val="1800"/>
              <a:buNone/>
              <a:defRPr sz="1800">
                <a:solidFill>
                  <a:schemeClr val="dk2"/>
                </a:solidFill>
              </a:defRPr>
            </a:lvl1pPr>
            <a:lvl2pPr lvl="1" algn="l">
              <a:lnSpc>
                <a:spcPct val="100000"/>
              </a:lnSpc>
              <a:spcBef>
                <a:spcPts val="0"/>
              </a:spcBef>
              <a:spcAft>
                <a:spcPts val="0"/>
              </a:spcAft>
              <a:buClr>
                <a:schemeClr val="dk2"/>
              </a:buClr>
              <a:buSzPts val="1800"/>
              <a:buNone/>
              <a:defRPr sz="1800">
                <a:solidFill>
                  <a:schemeClr val="dk2"/>
                </a:solidFill>
              </a:defRPr>
            </a:lvl2pPr>
            <a:lvl3pPr lvl="2" algn="l">
              <a:lnSpc>
                <a:spcPct val="100000"/>
              </a:lnSpc>
              <a:spcBef>
                <a:spcPts val="0"/>
              </a:spcBef>
              <a:spcAft>
                <a:spcPts val="0"/>
              </a:spcAft>
              <a:buClr>
                <a:schemeClr val="dk2"/>
              </a:buClr>
              <a:buSzPts val="1800"/>
              <a:buNone/>
              <a:defRPr sz="1800">
                <a:solidFill>
                  <a:schemeClr val="dk2"/>
                </a:solidFill>
              </a:defRPr>
            </a:lvl3pPr>
            <a:lvl4pPr lvl="3" algn="l">
              <a:lnSpc>
                <a:spcPct val="100000"/>
              </a:lnSpc>
              <a:spcBef>
                <a:spcPts val="0"/>
              </a:spcBef>
              <a:spcAft>
                <a:spcPts val="0"/>
              </a:spcAft>
              <a:buClr>
                <a:schemeClr val="dk2"/>
              </a:buClr>
              <a:buSzPts val="1800"/>
              <a:buNone/>
              <a:defRPr sz="1800">
                <a:solidFill>
                  <a:schemeClr val="dk2"/>
                </a:solidFill>
              </a:defRPr>
            </a:lvl4pPr>
            <a:lvl5pPr lvl="4" algn="l">
              <a:lnSpc>
                <a:spcPct val="100000"/>
              </a:lnSpc>
              <a:spcBef>
                <a:spcPts val="0"/>
              </a:spcBef>
              <a:spcAft>
                <a:spcPts val="0"/>
              </a:spcAft>
              <a:buClr>
                <a:schemeClr val="dk2"/>
              </a:buClr>
              <a:buSzPts val="1800"/>
              <a:buNone/>
              <a:defRPr sz="1800">
                <a:solidFill>
                  <a:schemeClr val="dk2"/>
                </a:solidFill>
              </a:defRPr>
            </a:lvl5pPr>
            <a:lvl6pPr lvl="5" algn="l">
              <a:lnSpc>
                <a:spcPct val="100000"/>
              </a:lnSpc>
              <a:spcBef>
                <a:spcPts val="0"/>
              </a:spcBef>
              <a:spcAft>
                <a:spcPts val="0"/>
              </a:spcAft>
              <a:buClr>
                <a:schemeClr val="dk2"/>
              </a:buClr>
              <a:buSzPts val="1800"/>
              <a:buNone/>
              <a:defRPr sz="1800">
                <a:solidFill>
                  <a:schemeClr val="dk2"/>
                </a:solidFill>
              </a:defRPr>
            </a:lvl6pPr>
            <a:lvl7pPr lvl="6" algn="l">
              <a:lnSpc>
                <a:spcPct val="100000"/>
              </a:lnSpc>
              <a:spcBef>
                <a:spcPts val="0"/>
              </a:spcBef>
              <a:spcAft>
                <a:spcPts val="0"/>
              </a:spcAft>
              <a:buClr>
                <a:schemeClr val="dk2"/>
              </a:buClr>
              <a:buSzPts val="1800"/>
              <a:buNone/>
              <a:defRPr sz="1800">
                <a:solidFill>
                  <a:schemeClr val="dk2"/>
                </a:solidFill>
              </a:defRPr>
            </a:lvl7pPr>
            <a:lvl8pPr lvl="7" algn="l">
              <a:lnSpc>
                <a:spcPct val="100000"/>
              </a:lnSpc>
              <a:spcBef>
                <a:spcPts val="0"/>
              </a:spcBef>
              <a:spcAft>
                <a:spcPts val="0"/>
              </a:spcAft>
              <a:buClr>
                <a:schemeClr val="dk2"/>
              </a:buClr>
              <a:buSzPts val="1800"/>
              <a:buNone/>
              <a:defRPr sz="1800">
                <a:solidFill>
                  <a:schemeClr val="dk2"/>
                </a:solidFill>
              </a:defRPr>
            </a:lvl8pPr>
            <a:lvl9pPr lvl="8" algn="l">
              <a:lnSpc>
                <a:spcPct val="100000"/>
              </a:lnSpc>
              <a:spcBef>
                <a:spcPts val="0"/>
              </a:spcBef>
              <a:spcAft>
                <a:spcPts val="0"/>
              </a:spcAft>
              <a:buClr>
                <a:schemeClr val="dk2"/>
              </a:buClr>
              <a:buSzPts val="1800"/>
              <a:buNone/>
              <a:defRPr sz="1800">
                <a:solidFill>
                  <a:schemeClr val="dk2"/>
                </a:solidFill>
              </a:defRPr>
            </a:lvl9pPr>
          </a:lstStyle>
          <a:p/>
        </p:txBody>
      </p:sp>
      <p:sp>
        <p:nvSpPr>
          <p:cNvPr id="61" name="Google Shape;61;p1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7.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5.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6.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7.png"/><Relationship Id="rId5"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type="title"/>
          </p:nvPr>
        </p:nvSpPr>
        <p:spPr>
          <a:xfrm>
            <a:off x="324475" y="465975"/>
            <a:ext cx="3568800" cy="28416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pt-BR"/>
              <a:t>Trabalho 2A - B: Três Hardwares</a:t>
            </a:r>
            <a:endParaRPr/>
          </a:p>
        </p:txBody>
      </p:sp>
      <p:sp>
        <p:nvSpPr>
          <p:cNvPr id="67" name="Google Shape;67;p14"/>
          <p:cNvSpPr txBox="1"/>
          <p:nvPr>
            <p:ph idx="1" type="subTitle"/>
          </p:nvPr>
        </p:nvSpPr>
        <p:spPr>
          <a:xfrm>
            <a:off x="324475" y="3612602"/>
            <a:ext cx="5124300" cy="13026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b="1" lang="pt-BR" sz="2000"/>
              <a:t>Grupo: </a:t>
            </a:r>
            <a:endParaRPr b="1" sz="2000"/>
          </a:p>
          <a:p>
            <a:pPr indent="0" lvl="0" marL="0" rtl="0" algn="l">
              <a:lnSpc>
                <a:spcPct val="115000"/>
              </a:lnSpc>
              <a:spcBef>
                <a:spcPts val="0"/>
              </a:spcBef>
              <a:spcAft>
                <a:spcPts val="0"/>
              </a:spcAft>
              <a:buNone/>
            </a:pPr>
            <a:r>
              <a:rPr lang="pt-BR" sz="1600"/>
              <a:t>Célio Rodrigues Junior</a:t>
            </a:r>
            <a:endParaRPr sz="1600"/>
          </a:p>
          <a:p>
            <a:pPr indent="0" lvl="0" marL="0" rtl="0" algn="l">
              <a:lnSpc>
                <a:spcPct val="115000"/>
              </a:lnSpc>
              <a:spcBef>
                <a:spcPts val="0"/>
              </a:spcBef>
              <a:spcAft>
                <a:spcPts val="0"/>
              </a:spcAft>
              <a:buNone/>
            </a:pPr>
            <a:r>
              <a:rPr lang="pt-BR" sz="1600"/>
              <a:t>Éliton Lunardi</a:t>
            </a:r>
            <a:endParaRPr sz="1600"/>
          </a:p>
          <a:p>
            <a:pPr indent="0" lvl="0" marL="0" rtl="0" algn="l">
              <a:lnSpc>
                <a:spcPct val="115000"/>
              </a:lnSpc>
              <a:spcBef>
                <a:spcPts val="0"/>
              </a:spcBef>
              <a:spcAft>
                <a:spcPts val="0"/>
              </a:spcAft>
              <a:buNone/>
            </a:pPr>
            <a:r>
              <a:rPr lang="pt-BR" sz="1600"/>
              <a:t>Henrique José Wilbert </a:t>
            </a:r>
            <a:endParaRPr sz="1600"/>
          </a:p>
          <a:p>
            <a:pPr indent="0" lvl="0" marL="0" rtl="0" algn="l">
              <a:lnSpc>
                <a:spcPct val="115000"/>
              </a:lnSpc>
              <a:spcBef>
                <a:spcPts val="0"/>
              </a:spcBef>
              <a:spcAft>
                <a:spcPts val="0"/>
              </a:spcAft>
              <a:buNone/>
            </a:pPr>
            <a:r>
              <a:rPr lang="pt-BR" sz="1600"/>
              <a:t>Marcelo Luiz Jung</a:t>
            </a:r>
            <a:endParaRPr sz="1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39" name="Shape 139"/>
        <p:cNvGrpSpPr/>
        <p:nvPr/>
      </p:nvGrpSpPr>
      <p:grpSpPr>
        <a:xfrm>
          <a:off x="0" y="0"/>
          <a:ext cx="0" cy="0"/>
          <a:chOff x="0" y="0"/>
          <a:chExt cx="0" cy="0"/>
        </a:xfrm>
      </p:grpSpPr>
      <p:sp>
        <p:nvSpPr>
          <p:cNvPr id="140" name="Google Shape;140;p23"/>
          <p:cNvSpPr/>
          <p:nvPr/>
        </p:nvSpPr>
        <p:spPr>
          <a:xfrm>
            <a:off x="0" y="1017725"/>
            <a:ext cx="9144000" cy="41259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pt-BR"/>
              <a:t>Diferenças entre os modelos</a:t>
            </a:r>
            <a:endParaRPr b="1" i="1"/>
          </a:p>
        </p:txBody>
      </p:sp>
      <p:sp>
        <p:nvSpPr>
          <p:cNvPr id="142" name="Google Shape;142;p23"/>
          <p:cNvSpPr txBox="1"/>
          <p:nvPr>
            <p:ph idx="1" type="body"/>
          </p:nvPr>
        </p:nvSpPr>
        <p:spPr>
          <a:xfrm>
            <a:off x="311700" y="1372475"/>
            <a:ext cx="38595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solidFill>
                  <a:srgbClr val="FFFFFF"/>
                </a:solidFill>
              </a:rPr>
              <a:t>FLIR ONE GEN 3</a:t>
            </a:r>
            <a:endParaRPr>
              <a:solidFill>
                <a:srgbClr val="FFFFFF"/>
              </a:solidFill>
            </a:endParaRPr>
          </a:p>
          <a:p>
            <a:pPr indent="0" lvl="0" marL="0" rtl="0" algn="l">
              <a:spcBef>
                <a:spcPts val="1200"/>
              </a:spcBef>
              <a:spcAft>
                <a:spcPts val="0"/>
              </a:spcAft>
              <a:buNone/>
            </a:pPr>
            <a:r>
              <a:t/>
            </a:r>
            <a:endParaRPr>
              <a:solidFill>
                <a:srgbClr val="FFFFFF"/>
              </a:solidFill>
            </a:endParaRPr>
          </a:p>
          <a:p>
            <a:pPr indent="0" lvl="0" marL="0" rtl="0" algn="l">
              <a:spcBef>
                <a:spcPts val="1200"/>
              </a:spcBef>
              <a:spcAft>
                <a:spcPts val="0"/>
              </a:spcAft>
              <a:buNone/>
            </a:pPr>
            <a:r>
              <a:rPr lang="pt-BR">
                <a:solidFill>
                  <a:srgbClr val="FFFFFF"/>
                </a:solidFill>
              </a:rPr>
              <a:t>Peso: 34,5 g</a:t>
            </a:r>
            <a:endParaRPr>
              <a:solidFill>
                <a:srgbClr val="FFFFFF"/>
              </a:solidFill>
            </a:endParaRPr>
          </a:p>
          <a:p>
            <a:pPr indent="0" lvl="0" marL="0" rtl="0" algn="l">
              <a:spcBef>
                <a:spcPts val="1200"/>
              </a:spcBef>
              <a:spcAft>
                <a:spcPts val="0"/>
              </a:spcAft>
              <a:buNone/>
            </a:pPr>
            <a:r>
              <a:rPr lang="pt-BR">
                <a:solidFill>
                  <a:srgbClr val="FFFFFF"/>
                </a:solidFill>
              </a:rPr>
              <a:t>Faixa de Cena: -20 ºC até 200 ºC</a:t>
            </a:r>
            <a:endParaRPr>
              <a:solidFill>
                <a:srgbClr val="FFFFFF"/>
              </a:solidFill>
            </a:endParaRPr>
          </a:p>
          <a:p>
            <a:pPr indent="0" lvl="0" marL="0" rtl="0" algn="l">
              <a:spcBef>
                <a:spcPts val="1200"/>
              </a:spcBef>
              <a:spcAft>
                <a:spcPts val="0"/>
              </a:spcAft>
              <a:buNone/>
            </a:pPr>
            <a:r>
              <a:rPr lang="pt-BR">
                <a:solidFill>
                  <a:srgbClr val="FFFFFF"/>
                </a:solidFill>
              </a:rPr>
              <a:t>Resolução Térmica: 80 x 60</a:t>
            </a:r>
            <a:endParaRPr>
              <a:solidFill>
                <a:srgbClr val="FFFFFF"/>
              </a:solidFill>
            </a:endParaRPr>
          </a:p>
          <a:p>
            <a:pPr indent="0" lvl="0" marL="0" rtl="0" algn="l">
              <a:spcBef>
                <a:spcPts val="1200"/>
              </a:spcBef>
              <a:spcAft>
                <a:spcPts val="0"/>
              </a:spcAft>
              <a:buNone/>
            </a:pPr>
            <a:r>
              <a:rPr lang="pt-BR">
                <a:solidFill>
                  <a:srgbClr val="FFFFFF"/>
                </a:solidFill>
              </a:rPr>
              <a:t>Resolução Visual: 1440 x 1080</a:t>
            </a:r>
            <a:endParaRPr>
              <a:solidFill>
                <a:srgbClr val="FFFFFF"/>
              </a:solidFill>
            </a:endParaRPr>
          </a:p>
          <a:p>
            <a:pPr indent="0" lvl="0" marL="0" rtl="0" algn="l">
              <a:spcBef>
                <a:spcPts val="1200"/>
              </a:spcBef>
              <a:spcAft>
                <a:spcPts val="1200"/>
              </a:spcAft>
              <a:buNone/>
            </a:pPr>
            <a:r>
              <a:t/>
            </a:r>
            <a:endParaRPr>
              <a:solidFill>
                <a:srgbClr val="FFFFFF"/>
              </a:solidFill>
            </a:endParaRPr>
          </a:p>
        </p:txBody>
      </p:sp>
      <p:sp>
        <p:nvSpPr>
          <p:cNvPr id="143" name="Google Shape;143;p23"/>
          <p:cNvSpPr txBox="1"/>
          <p:nvPr>
            <p:ph idx="1" type="body"/>
          </p:nvPr>
        </p:nvSpPr>
        <p:spPr>
          <a:xfrm>
            <a:off x="4572000" y="137247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solidFill>
                  <a:srgbClr val="FFFFFF"/>
                </a:solidFill>
              </a:rPr>
              <a:t>FLIR ONE PRO</a:t>
            </a:r>
            <a:endParaRPr>
              <a:solidFill>
                <a:srgbClr val="FFFFFF"/>
              </a:solidFill>
            </a:endParaRPr>
          </a:p>
          <a:p>
            <a:pPr indent="0" lvl="0" marL="0" rtl="0" algn="l">
              <a:spcBef>
                <a:spcPts val="1200"/>
              </a:spcBef>
              <a:spcAft>
                <a:spcPts val="0"/>
              </a:spcAft>
              <a:buNone/>
            </a:pPr>
            <a:r>
              <a:t/>
            </a:r>
            <a:endParaRPr>
              <a:solidFill>
                <a:srgbClr val="FFFFFF"/>
              </a:solidFill>
            </a:endParaRPr>
          </a:p>
          <a:p>
            <a:pPr indent="0" lvl="0" marL="0" rtl="0" algn="l">
              <a:spcBef>
                <a:spcPts val="1200"/>
              </a:spcBef>
              <a:spcAft>
                <a:spcPts val="0"/>
              </a:spcAft>
              <a:buNone/>
            </a:pPr>
            <a:r>
              <a:rPr lang="pt-BR">
                <a:solidFill>
                  <a:srgbClr val="FFFFFF"/>
                </a:solidFill>
              </a:rPr>
              <a:t>Peso: 36,5</a:t>
            </a:r>
            <a:endParaRPr>
              <a:solidFill>
                <a:srgbClr val="FFFFFF"/>
              </a:solidFill>
            </a:endParaRPr>
          </a:p>
          <a:p>
            <a:pPr indent="0" lvl="0" marL="0" rtl="0" algn="l">
              <a:spcBef>
                <a:spcPts val="1200"/>
              </a:spcBef>
              <a:spcAft>
                <a:spcPts val="0"/>
              </a:spcAft>
              <a:buNone/>
            </a:pPr>
            <a:r>
              <a:rPr lang="pt-BR">
                <a:solidFill>
                  <a:srgbClr val="FFFFFF"/>
                </a:solidFill>
              </a:rPr>
              <a:t>Faixa de Cena: -20 ºC até 400 ºC</a:t>
            </a:r>
            <a:endParaRPr>
              <a:solidFill>
                <a:srgbClr val="FFFFFF"/>
              </a:solidFill>
            </a:endParaRPr>
          </a:p>
          <a:p>
            <a:pPr indent="0" lvl="0" marL="0" rtl="0" algn="l">
              <a:spcBef>
                <a:spcPts val="1200"/>
              </a:spcBef>
              <a:spcAft>
                <a:spcPts val="0"/>
              </a:spcAft>
              <a:buNone/>
            </a:pPr>
            <a:r>
              <a:rPr lang="pt-BR">
                <a:solidFill>
                  <a:srgbClr val="FFFFFF"/>
                </a:solidFill>
              </a:rPr>
              <a:t>Resolução Térmica: 160x120</a:t>
            </a:r>
            <a:endParaRPr>
              <a:solidFill>
                <a:srgbClr val="FFFFFF"/>
              </a:solidFill>
            </a:endParaRPr>
          </a:p>
          <a:p>
            <a:pPr indent="0" lvl="0" marL="0" rtl="0" algn="l">
              <a:spcBef>
                <a:spcPts val="1200"/>
              </a:spcBef>
              <a:spcAft>
                <a:spcPts val="1200"/>
              </a:spcAft>
              <a:buClr>
                <a:schemeClr val="dk1"/>
              </a:buClr>
              <a:buSzPts val="1100"/>
              <a:buFont typeface="Arial"/>
              <a:buNone/>
            </a:pPr>
            <a:r>
              <a:rPr lang="pt-BR">
                <a:solidFill>
                  <a:srgbClr val="FFFFFF"/>
                </a:solidFill>
              </a:rPr>
              <a:t>Resolução Visual: 1440 x 1080</a:t>
            </a:r>
            <a:endParaRPr>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4"/>
          <p:cNvSpPr/>
          <p:nvPr/>
        </p:nvSpPr>
        <p:spPr>
          <a:xfrm>
            <a:off x="0" y="1407825"/>
            <a:ext cx="4783200" cy="37356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4"/>
          <p:cNvSpPr txBox="1"/>
          <p:nvPr>
            <p:ph type="title"/>
          </p:nvPr>
        </p:nvSpPr>
        <p:spPr>
          <a:xfrm>
            <a:off x="235500" y="240750"/>
            <a:ext cx="45477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pt-BR"/>
              <a:t>Projeto/Conceito</a:t>
            </a:r>
            <a:r>
              <a:rPr b="1" i="1" lang="pt-BR"/>
              <a:t> : </a:t>
            </a:r>
            <a:r>
              <a:rPr b="1" i="1" lang="pt-BR"/>
              <a:t>Nokia DAC 5G</a:t>
            </a:r>
            <a:endParaRPr b="1" i="1"/>
          </a:p>
        </p:txBody>
      </p:sp>
      <p:sp>
        <p:nvSpPr>
          <p:cNvPr id="150" name="Google Shape;150;p24"/>
          <p:cNvSpPr txBox="1"/>
          <p:nvPr>
            <p:ph idx="1" type="body"/>
          </p:nvPr>
        </p:nvSpPr>
        <p:spPr>
          <a:xfrm>
            <a:off x="0" y="1407825"/>
            <a:ext cx="4783200" cy="3735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pt-BR" sz="1700">
                <a:solidFill>
                  <a:srgbClr val="FFFFFF"/>
                </a:solidFill>
              </a:rPr>
              <a:t>Trata-se de uma </a:t>
            </a:r>
            <a:r>
              <a:rPr lang="pt-BR" sz="1700">
                <a:solidFill>
                  <a:srgbClr val="FFFFFF"/>
                </a:solidFill>
              </a:rPr>
              <a:t>rede privada desenvolvida pela Weg e Nokia de baixa latência com recursos de computação, serviços de voz e vídeo. É uma plataforma compacta, composta por equipamentos de rede e um sistema de monitoramento de operação baseado em nuvem e conectores industriais que facilitam a conectividade de protocolo padrão.</a:t>
            </a:r>
            <a:endParaRPr sz="1700">
              <a:solidFill>
                <a:srgbClr val="FFFFFF"/>
              </a:solidFill>
            </a:endParaRPr>
          </a:p>
        </p:txBody>
      </p:sp>
      <p:pic>
        <p:nvPicPr>
          <p:cNvPr id="151" name="Google Shape;151;p24"/>
          <p:cNvPicPr preferRelativeResize="0"/>
          <p:nvPr/>
        </p:nvPicPr>
        <p:blipFill>
          <a:blip r:embed="rId3">
            <a:alphaModFix/>
          </a:blip>
          <a:stretch>
            <a:fillRect/>
          </a:stretch>
        </p:blipFill>
        <p:spPr>
          <a:xfrm>
            <a:off x="4783200" y="0"/>
            <a:ext cx="4360801" cy="2659025"/>
          </a:xfrm>
          <a:prstGeom prst="rect">
            <a:avLst/>
          </a:prstGeom>
          <a:noFill/>
          <a:ln>
            <a:noFill/>
          </a:ln>
        </p:spPr>
      </p:pic>
      <p:pic>
        <p:nvPicPr>
          <p:cNvPr id="152" name="Google Shape;152;p24"/>
          <p:cNvPicPr preferRelativeResize="0"/>
          <p:nvPr/>
        </p:nvPicPr>
        <p:blipFill>
          <a:blip r:embed="rId4">
            <a:alphaModFix/>
          </a:blip>
          <a:stretch>
            <a:fillRect/>
          </a:stretch>
        </p:blipFill>
        <p:spPr>
          <a:xfrm>
            <a:off x="4783200" y="2659025"/>
            <a:ext cx="4360800" cy="24844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5"/>
          <p:cNvSpPr/>
          <p:nvPr/>
        </p:nvSpPr>
        <p:spPr>
          <a:xfrm>
            <a:off x="0" y="1152475"/>
            <a:ext cx="9144000" cy="39912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pt-BR"/>
              <a:t>Características</a:t>
            </a:r>
            <a:endParaRPr b="1" i="1"/>
          </a:p>
        </p:txBody>
      </p:sp>
      <p:sp>
        <p:nvSpPr>
          <p:cNvPr id="159" name="Google Shape;159;p25"/>
          <p:cNvSpPr txBox="1"/>
          <p:nvPr>
            <p:ph idx="1" type="body"/>
          </p:nvPr>
        </p:nvSpPr>
        <p:spPr>
          <a:xfrm>
            <a:off x="311700" y="1381075"/>
            <a:ext cx="60765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t/>
            </a:r>
            <a:endParaRPr>
              <a:solidFill>
                <a:srgbClr val="FFFFFF"/>
              </a:solidFill>
            </a:endParaRPr>
          </a:p>
          <a:p>
            <a:pPr indent="-336550" lvl="0" marL="457200" rtl="0" algn="just">
              <a:spcBef>
                <a:spcPts val="1200"/>
              </a:spcBef>
              <a:spcAft>
                <a:spcPts val="0"/>
              </a:spcAft>
              <a:buClr>
                <a:srgbClr val="FFFFFF"/>
              </a:buClr>
              <a:buSzPts val="1700"/>
              <a:buChar char="●"/>
            </a:pPr>
            <a:r>
              <a:rPr lang="pt-BR" sz="1700">
                <a:solidFill>
                  <a:srgbClr val="FFFFFF"/>
                </a:solidFill>
              </a:rPr>
              <a:t>Possibilita a consolidação de modelos consistentes para aplicações em projetos de automação industrial;</a:t>
            </a:r>
            <a:endParaRPr sz="1700">
              <a:solidFill>
                <a:srgbClr val="FFFFFF"/>
              </a:solidFill>
            </a:endParaRPr>
          </a:p>
          <a:p>
            <a:pPr indent="-336550" lvl="0" marL="457200" rtl="0" algn="just">
              <a:spcBef>
                <a:spcPts val="0"/>
              </a:spcBef>
              <a:spcAft>
                <a:spcPts val="0"/>
              </a:spcAft>
              <a:buClr>
                <a:srgbClr val="FFFFFF"/>
              </a:buClr>
              <a:buSzPts val="1700"/>
              <a:buChar char="●"/>
            </a:pPr>
            <a:r>
              <a:rPr lang="pt-BR" sz="1700">
                <a:solidFill>
                  <a:srgbClr val="FFFFFF"/>
                </a:solidFill>
              </a:rPr>
              <a:t>Implementação da Indústria 4.0 no Brasil;</a:t>
            </a:r>
            <a:endParaRPr sz="1700">
              <a:solidFill>
                <a:srgbClr val="FFFFFF"/>
              </a:solidFill>
            </a:endParaRPr>
          </a:p>
          <a:p>
            <a:pPr indent="-336550" lvl="0" marL="457200" rtl="0" algn="just">
              <a:spcBef>
                <a:spcPts val="0"/>
              </a:spcBef>
              <a:spcAft>
                <a:spcPts val="0"/>
              </a:spcAft>
              <a:buClr>
                <a:srgbClr val="FFFFFF"/>
              </a:buClr>
              <a:buSzPts val="1700"/>
              <a:buChar char="●"/>
            </a:pPr>
            <a:r>
              <a:rPr lang="pt-BR" sz="1700">
                <a:solidFill>
                  <a:srgbClr val="FFFFFF"/>
                </a:solidFill>
              </a:rPr>
              <a:t>Aumento de produtividade para muitos setores;</a:t>
            </a:r>
            <a:endParaRPr sz="1700">
              <a:solidFill>
                <a:srgbClr val="FFFFFF"/>
              </a:solidFill>
            </a:endParaRPr>
          </a:p>
          <a:p>
            <a:pPr indent="-336550" lvl="0" marL="457200" rtl="0" algn="just">
              <a:spcBef>
                <a:spcPts val="0"/>
              </a:spcBef>
              <a:spcAft>
                <a:spcPts val="0"/>
              </a:spcAft>
              <a:buClr>
                <a:srgbClr val="FFFFFF"/>
              </a:buClr>
              <a:buSzPts val="1700"/>
              <a:buChar char="●"/>
            </a:pPr>
            <a:r>
              <a:rPr lang="pt-BR" sz="1700">
                <a:solidFill>
                  <a:srgbClr val="FFFFFF"/>
                </a:solidFill>
              </a:rPr>
              <a:t>Cobertura generalizada;</a:t>
            </a:r>
            <a:endParaRPr sz="1700">
              <a:solidFill>
                <a:srgbClr val="FFFFFF"/>
              </a:solidFill>
            </a:endParaRPr>
          </a:p>
          <a:p>
            <a:pPr indent="-336550" lvl="0" marL="457200" rtl="0" algn="just">
              <a:spcBef>
                <a:spcPts val="0"/>
              </a:spcBef>
              <a:spcAft>
                <a:spcPts val="0"/>
              </a:spcAft>
              <a:buClr>
                <a:srgbClr val="FFFFFF"/>
              </a:buClr>
              <a:buSzPts val="1700"/>
              <a:buChar char="●"/>
            </a:pPr>
            <a:r>
              <a:rPr lang="pt-BR" sz="1700">
                <a:solidFill>
                  <a:srgbClr val="FFFFFF"/>
                </a:solidFill>
              </a:rPr>
              <a:t>Alta capacidade multiusuário;</a:t>
            </a:r>
            <a:endParaRPr sz="1700">
              <a:solidFill>
                <a:srgbClr val="FFFFFF"/>
              </a:solidFill>
            </a:endParaRPr>
          </a:p>
          <a:p>
            <a:pPr indent="-336550" lvl="0" marL="457200" rtl="0" algn="just">
              <a:spcBef>
                <a:spcPts val="0"/>
              </a:spcBef>
              <a:spcAft>
                <a:spcPts val="0"/>
              </a:spcAft>
              <a:buClr>
                <a:srgbClr val="FFFFFF"/>
              </a:buClr>
              <a:buSzPts val="1700"/>
              <a:buChar char="●"/>
            </a:pPr>
            <a:r>
              <a:rPr lang="pt-BR" sz="1700">
                <a:solidFill>
                  <a:srgbClr val="FFFFFF"/>
                </a:solidFill>
              </a:rPr>
              <a:t>Alta confiabilidade.</a:t>
            </a:r>
            <a:endParaRPr sz="17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6"/>
          <p:cNvSpPr/>
          <p:nvPr/>
        </p:nvSpPr>
        <p:spPr>
          <a:xfrm>
            <a:off x="0" y="1017725"/>
            <a:ext cx="4783200" cy="41259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6"/>
          <p:cNvSpPr txBox="1"/>
          <p:nvPr>
            <p:ph type="title"/>
          </p:nvPr>
        </p:nvSpPr>
        <p:spPr>
          <a:xfrm>
            <a:off x="2355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pt-BR"/>
              <a:t>Giroscópio</a:t>
            </a:r>
            <a:endParaRPr b="1" i="1"/>
          </a:p>
        </p:txBody>
      </p:sp>
      <p:sp>
        <p:nvSpPr>
          <p:cNvPr id="166" name="Google Shape;166;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t/>
            </a:r>
            <a:endParaRPr sz="1700">
              <a:solidFill>
                <a:srgbClr val="FFFFFF"/>
              </a:solidFill>
            </a:endParaRPr>
          </a:p>
          <a:p>
            <a:pPr indent="0" lvl="0" marL="457200" rtl="0" algn="l">
              <a:spcBef>
                <a:spcPts val="1200"/>
              </a:spcBef>
              <a:spcAft>
                <a:spcPts val="0"/>
              </a:spcAft>
              <a:buNone/>
            </a:pPr>
            <a:r>
              <a:t/>
            </a:r>
            <a:endParaRPr sz="1700">
              <a:solidFill>
                <a:srgbClr val="FFFFFF"/>
              </a:solidFill>
            </a:endParaRPr>
          </a:p>
          <a:p>
            <a:pPr indent="-336550" lvl="0" marL="457200" rtl="0" algn="l">
              <a:spcBef>
                <a:spcPts val="1200"/>
              </a:spcBef>
              <a:spcAft>
                <a:spcPts val="0"/>
              </a:spcAft>
              <a:buClr>
                <a:srgbClr val="FFFFFF"/>
              </a:buClr>
              <a:buSzPts val="1700"/>
              <a:buChar char="●"/>
            </a:pPr>
            <a:r>
              <a:rPr lang="pt-BR" sz="1700">
                <a:solidFill>
                  <a:srgbClr val="FFFFFF"/>
                </a:solidFill>
              </a:rPr>
              <a:t>Utilizado para medir a orientação e a</a:t>
            </a:r>
            <a:endParaRPr sz="1700">
              <a:solidFill>
                <a:srgbClr val="FFFFFF"/>
              </a:solidFill>
            </a:endParaRPr>
          </a:p>
          <a:p>
            <a:pPr indent="0" lvl="0" marL="0" rtl="0" algn="l">
              <a:spcBef>
                <a:spcPts val="1200"/>
              </a:spcBef>
              <a:spcAft>
                <a:spcPts val="1200"/>
              </a:spcAft>
              <a:buNone/>
            </a:pPr>
            <a:r>
              <a:rPr lang="pt-BR" sz="1700">
                <a:solidFill>
                  <a:srgbClr val="FFFFFF"/>
                </a:solidFill>
              </a:rPr>
              <a:t>velocidade angular (rotação)</a:t>
            </a:r>
            <a:endParaRPr sz="1700">
              <a:solidFill>
                <a:srgbClr val="FFFFFF"/>
              </a:solidFill>
            </a:endParaRPr>
          </a:p>
        </p:txBody>
      </p:sp>
      <p:pic>
        <p:nvPicPr>
          <p:cNvPr id="167" name="Google Shape;167;p26"/>
          <p:cNvPicPr preferRelativeResize="0"/>
          <p:nvPr/>
        </p:nvPicPr>
        <p:blipFill>
          <a:blip r:embed="rId3">
            <a:alphaModFix/>
          </a:blip>
          <a:stretch>
            <a:fillRect/>
          </a:stretch>
        </p:blipFill>
        <p:spPr>
          <a:xfrm>
            <a:off x="5716100" y="1017725"/>
            <a:ext cx="2857500" cy="2857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7"/>
          <p:cNvSpPr/>
          <p:nvPr/>
        </p:nvSpPr>
        <p:spPr>
          <a:xfrm>
            <a:off x="0" y="1152475"/>
            <a:ext cx="7675200" cy="39912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pt-BR"/>
              <a:t>Características</a:t>
            </a:r>
            <a:endParaRPr b="1" i="1"/>
          </a:p>
        </p:txBody>
      </p:sp>
      <p:sp>
        <p:nvSpPr>
          <p:cNvPr id="174" name="Google Shape;174;p27"/>
          <p:cNvSpPr txBox="1"/>
          <p:nvPr>
            <p:ph idx="1" type="body"/>
          </p:nvPr>
        </p:nvSpPr>
        <p:spPr>
          <a:xfrm>
            <a:off x="159300" y="1381075"/>
            <a:ext cx="53589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pt-BR">
                <a:solidFill>
                  <a:srgbClr val="FFFFFF"/>
                </a:solidFill>
              </a:rPr>
              <a:t>Um giroscópio geralmente é formado por:</a:t>
            </a:r>
            <a:endParaRPr>
              <a:solidFill>
                <a:srgbClr val="FFFFFF"/>
              </a:solidFill>
            </a:endParaRPr>
          </a:p>
          <a:p>
            <a:pPr indent="0" lvl="0" marL="457200" rtl="0" algn="l">
              <a:spcBef>
                <a:spcPts val="1200"/>
              </a:spcBef>
              <a:spcAft>
                <a:spcPts val="0"/>
              </a:spcAft>
              <a:buNone/>
            </a:pPr>
            <a:r>
              <a:t/>
            </a:r>
            <a:endParaRPr>
              <a:solidFill>
                <a:srgbClr val="FFFFFF"/>
              </a:solidFill>
            </a:endParaRPr>
          </a:p>
          <a:p>
            <a:pPr indent="-342900" lvl="0" marL="457200" rtl="0" algn="l">
              <a:spcBef>
                <a:spcPts val="1200"/>
              </a:spcBef>
              <a:spcAft>
                <a:spcPts val="0"/>
              </a:spcAft>
              <a:buClr>
                <a:srgbClr val="FFFFFF"/>
              </a:buClr>
              <a:buSzPts val="1800"/>
              <a:buChar char="●"/>
            </a:pPr>
            <a:r>
              <a:rPr lang="pt-BR">
                <a:solidFill>
                  <a:srgbClr val="FFFFFF"/>
                </a:solidFill>
              </a:rPr>
              <a:t>Um disco preso em um eixo, que rotaciona livremente.</a:t>
            </a:r>
            <a:endParaRPr>
              <a:solidFill>
                <a:srgbClr val="FFFFFF"/>
              </a:solidFill>
            </a:endParaRPr>
          </a:p>
          <a:p>
            <a:pPr indent="0" lvl="0" marL="457200" rtl="0" algn="l">
              <a:spcBef>
                <a:spcPts val="1200"/>
              </a:spcBef>
              <a:spcAft>
                <a:spcPts val="0"/>
              </a:spcAft>
              <a:buNone/>
            </a:pPr>
            <a:r>
              <a:t/>
            </a:r>
            <a:endParaRPr>
              <a:solidFill>
                <a:srgbClr val="FFFFFF"/>
              </a:solidFill>
            </a:endParaRPr>
          </a:p>
          <a:p>
            <a:pPr indent="-336550" lvl="0" marL="457200" rtl="0" algn="l">
              <a:spcBef>
                <a:spcPts val="1200"/>
              </a:spcBef>
              <a:spcAft>
                <a:spcPts val="0"/>
              </a:spcAft>
              <a:buClr>
                <a:srgbClr val="FFFFFF"/>
              </a:buClr>
              <a:buSzPts val="1700"/>
              <a:buChar char="●"/>
            </a:pPr>
            <a:r>
              <a:rPr lang="pt-BR">
                <a:solidFill>
                  <a:srgbClr val="FFFFFF"/>
                </a:solidFill>
              </a:rPr>
              <a:t>2 a 3 “gimbals”, que são os arcos que giram em volta.</a:t>
            </a:r>
            <a:endParaRPr>
              <a:solidFill>
                <a:srgbClr val="FFFFFF"/>
              </a:solidFill>
            </a:endParaRPr>
          </a:p>
          <a:p>
            <a:pPr indent="0" lvl="0" marL="457200" rtl="0" algn="l">
              <a:spcBef>
                <a:spcPts val="1200"/>
              </a:spcBef>
              <a:spcAft>
                <a:spcPts val="1200"/>
              </a:spcAft>
              <a:buNone/>
            </a:pPr>
            <a:r>
              <a:t/>
            </a:r>
            <a:endParaRPr>
              <a:solidFill>
                <a:srgbClr val="FFFFFF"/>
              </a:solidFill>
            </a:endParaRPr>
          </a:p>
        </p:txBody>
      </p:sp>
      <p:sp>
        <p:nvSpPr>
          <p:cNvPr id="175" name="Google Shape;175;p27"/>
          <p:cNvSpPr/>
          <p:nvPr/>
        </p:nvSpPr>
        <p:spPr>
          <a:xfrm>
            <a:off x="5513750" y="-70050"/>
            <a:ext cx="3732600" cy="52935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6" name="Google Shape;176;p27"/>
          <p:cNvPicPr preferRelativeResize="0"/>
          <p:nvPr/>
        </p:nvPicPr>
        <p:blipFill>
          <a:blip r:embed="rId3">
            <a:alphaModFix/>
          </a:blip>
          <a:stretch>
            <a:fillRect/>
          </a:stretch>
        </p:blipFill>
        <p:spPr>
          <a:xfrm>
            <a:off x="5594390" y="0"/>
            <a:ext cx="3473568" cy="514349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8"/>
          <p:cNvSpPr/>
          <p:nvPr/>
        </p:nvSpPr>
        <p:spPr>
          <a:xfrm>
            <a:off x="0" y="1017725"/>
            <a:ext cx="9144000" cy="41259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pt-BR"/>
              <a:t>Usos</a:t>
            </a:r>
            <a:endParaRPr b="1" i="1"/>
          </a:p>
        </p:txBody>
      </p:sp>
      <p:sp>
        <p:nvSpPr>
          <p:cNvPr id="183" name="Google Shape;183;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rgbClr val="FFFFFF"/>
              </a:buClr>
              <a:buSzPts val="1700"/>
              <a:buChar char="●"/>
            </a:pPr>
            <a:r>
              <a:rPr lang="pt-BR" sz="1700">
                <a:solidFill>
                  <a:srgbClr val="FFFFFF"/>
                </a:solidFill>
              </a:rPr>
              <a:t>Estabilizador de câmera</a:t>
            </a:r>
            <a:endParaRPr sz="1700">
              <a:solidFill>
                <a:srgbClr val="FFFFFF"/>
              </a:solidFill>
            </a:endParaRPr>
          </a:p>
          <a:p>
            <a:pPr indent="0" lvl="0" marL="457200" rtl="0" algn="l">
              <a:spcBef>
                <a:spcPts val="1200"/>
              </a:spcBef>
              <a:spcAft>
                <a:spcPts val="0"/>
              </a:spcAft>
              <a:buNone/>
            </a:pPr>
            <a:r>
              <a:t/>
            </a:r>
            <a:endParaRPr sz="1700">
              <a:solidFill>
                <a:srgbClr val="FFFFFF"/>
              </a:solidFill>
            </a:endParaRPr>
          </a:p>
          <a:p>
            <a:pPr indent="0" lvl="0" marL="0" rtl="0" algn="l">
              <a:spcBef>
                <a:spcPts val="1200"/>
              </a:spcBef>
              <a:spcAft>
                <a:spcPts val="0"/>
              </a:spcAft>
              <a:buNone/>
            </a:pPr>
            <a:r>
              <a:t/>
            </a:r>
            <a:endParaRPr sz="1700">
              <a:solidFill>
                <a:srgbClr val="FFFFFF"/>
              </a:solidFill>
            </a:endParaRPr>
          </a:p>
          <a:p>
            <a:pPr indent="0" lvl="0" marL="0" rtl="0" algn="l">
              <a:spcBef>
                <a:spcPts val="1200"/>
              </a:spcBef>
              <a:spcAft>
                <a:spcPts val="1200"/>
              </a:spcAft>
              <a:buNone/>
            </a:pPr>
            <a:r>
              <a:t/>
            </a:r>
            <a:endParaRPr>
              <a:solidFill>
                <a:srgbClr val="FFFFFF"/>
              </a:solidFill>
            </a:endParaRPr>
          </a:p>
        </p:txBody>
      </p:sp>
      <p:pic>
        <p:nvPicPr>
          <p:cNvPr id="184" name="Google Shape;184;p28"/>
          <p:cNvPicPr preferRelativeResize="0"/>
          <p:nvPr/>
        </p:nvPicPr>
        <p:blipFill>
          <a:blip r:embed="rId3">
            <a:alphaModFix/>
          </a:blip>
          <a:stretch>
            <a:fillRect/>
          </a:stretch>
        </p:blipFill>
        <p:spPr>
          <a:xfrm>
            <a:off x="4982804" y="1017726"/>
            <a:ext cx="3094396" cy="41259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9"/>
          <p:cNvSpPr/>
          <p:nvPr/>
        </p:nvSpPr>
        <p:spPr>
          <a:xfrm>
            <a:off x="0" y="1017725"/>
            <a:ext cx="9144000" cy="41259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pt-BR"/>
              <a:t>Usos</a:t>
            </a:r>
            <a:endParaRPr b="1" i="1"/>
          </a:p>
        </p:txBody>
      </p:sp>
      <p:sp>
        <p:nvSpPr>
          <p:cNvPr id="191" name="Google Shape;191;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rgbClr val="FFFFFF"/>
              </a:buClr>
              <a:buSzPts val="1700"/>
              <a:buChar char="●"/>
            </a:pPr>
            <a:r>
              <a:rPr lang="pt-BR" sz="1700">
                <a:solidFill>
                  <a:srgbClr val="FFFFFF"/>
                </a:solidFill>
              </a:rPr>
              <a:t>Estabilizador de câmera</a:t>
            </a:r>
            <a:endParaRPr sz="1700">
              <a:solidFill>
                <a:srgbClr val="FFFFFF"/>
              </a:solidFill>
            </a:endParaRPr>
          </a:p>
          <a:p>
            <a:pPr indent="0" lvl="0" marL="0" rtl="0" algn="l">
              <a:spcBef>
                <a:spcPts val="1200"/>
              </a:spcBef>
              <a:spcAft>
                <a:spcPts val="0"/>
              </a:spcAft>
              <a:buNone/>
            </a:pPr>
            <a:r>
              <a:t/>
            </a:r>
            <a:endParaRPr sz="1700">
              <a:solidFill>
                <a:srgbClr val="FFFFFF"/>
              </a:solidFill>
            </a:endParaRPr>
          </a:p>
          <a:p>
            <a:pPr indent="-336550" lvl="0" marL="457200" rtl="0" algn="l">
              <a:spcBef>
                <a:spcPts val="1200"/>
              </a:spcBef>
              <a:spcAft>
                <a:spcPts val="0"/>
              </a:spcAft>
              <a:buClr>
                <a:srgbClr val="FFFFFF"/>
              </a:buClr>
              <a:buSzPts val="1700"/>
              <a:buChar char="●"/>
            </a:pPr>
            <a:r>
              <a:rPr lang="pt-BR" sz="1700">
                <a:solidFill>
                  <a:srgbClr val="FFFFFF"/>
                </a:solidFill>
              </a:rPr>
              <a:t>Indicador de direção</a:t>
            </a:r>
            <a:endParaRPr sz="1700">
              <a:solidFill>
                <a:srgbClr val="FFFFFF"/>
              </a:solidFill>
            </a:endParaRPr>
          </a:p>
          <a:p>
            <a:pPr indent="0" lvl="0" marL="457200" rtl="0" algn="l">
              <a:spcBef>
                <a:spcPts val="1200"/>
              </a:spcBef>
              <a:spcAft>
                <a:spcPts val="0"/>
              </a:spcAft>
              <a:buNone/>
            </a:pPr>
            <a:r>
              <a:t/>
            </a:r>
            <a:endParaRPr sz="1700">
              <a:solidFill>
                <a:srgbClr val="FFFFFF"/>
              </a:solidFill>
            </a:endParaRPr>
          </a:p>
          <a:p>
            <a:pPr indent="0" lvl="0" marL="0" rtl="0" algn="l">
              <a:spcBef>
                <a:spcPts val="1200"/>
              </a:spcBef>
              <a:spcAft>
                <a:spcPts val="0"/>
              </a:spcAft>
              <a:buNone/>
            </a:pPr>
            <a:r>
              <a:t/>
            </a:r>
            <a:endParaRPr sz="1700">
              <a:solidFill>
                <a:srgbClr val="FFFFFF"/>
              </a:solidFill>
            </a:endParaRPr>
          </a:p>
          <a:p>
            <a:pPr indent="0" lvl="0" marL="0" rtl="0" algn="l">
              <a:spcBef>
                <a:spcPts val="1200"/>
              </a:spcBef>
              <a:spcAft>
                <a:spcPts val="1200"/>
              </a:spcAft>
              <a:buNone/>
            </a:pPr>
            <a:r>
              <a:t/>
            </a:r>
            <a:endParaRPr>
              <a:solidFill>
                <a:srgbClr val="FFFFFF"/>
              </a:solidFill>
            </a:endParaRPr>
          </a:p>
        </p:txBody>
      </p:sp>
      <p:pic>
        <p:nvPicPr>
          <p:cNvPr id="192" name="Google Shape;192;p29"/>
          <p:cNvPicPr preferRelativeResize="0"/>
          <p:nvPr/>
        </p:nvPicPr>
        <p:blipFill>
          <a:blip r:embed="rId3">
            <a:alphaModFix/>
          </a:blip>
          <a:stretch>
            <a:fillRect/>
          </a:stretch>
        </p:blipFill>
        <p:spPr>
          <a:xfrm>
            <a:off x="4906600" y="1490488"/>
            <a:ext cx="3200400" cy="33432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0"/>
          <p:cNvSpPr/>
          <p:nvPr/>
        </p:nvSpPr>
        <p:spPr>
          <a:xfrm>
            <a:off x="0" y="1017725"/>
            <a:ext cx="9144000" cy="41259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pt-BR"/>
              <a:t>Usos</a:t>
            </a:r>
            <a:endParaRPr b="1" i="1"/>
          </a:p>
        </p:txBody>
      </p:sp>
      <p:sp>
        <p:nvSpPr>
          <p:cNvPr id="199" name="Google Shape;199;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rgbClr val="FFFFFF"/>
              </a:buClr>
              <a:buSzPts val="1700"/>
              <a:buChar char="●"/>
            </a:pPr>
            <a:r>
              <a:rPr lang="pt-BR" sz="1700">
                <a:solidFill>
                  <a:srgbClr val="FFFFFF"/>
                </a:solidFill>
              </a:rPr>
              <a:t>Estabilizador de câmera</a:t>
            </a:r>
            <a:endParaRPr sz="1700">
              <a:solidFill>
                <a:srgbClr val="FFFFFF"/>
              </a:solidFill>
            </a:endParaRPr>
          </a:p>
          <a:p>
            <a:pPr indent="0" lvl="0" marL="0" rtl="0" algn="l">
              <a:spcBef>
                <a:spcPts val="1200"/>
              </a:spcBef>
              <a:spcAft>
                <a:spcPts val="0"/>
              </a:spcAft>
              <a:buNone/>
            </a:pPr>
            <a:r>
              <a:t/>
            </a:r>
            <a:endParaRPr sz="1700">
              <a:solidFill>
                <a:srgbClr val="FFFFFF"/>
              </a:solidFill>
            </a:endParaRPr>
          </a:p>
          <a:p>
            <a:pPr indent="-336550" lvl="0" marL="457200" rtl="0" algn="l">
              <a:spcBef>
                <a:spcPts val="1200"/>
              </a:spcBef>
              <a:spcAft>
                <a:spcPts val="0"/>
              </a:spcAft>
              <a:buClr>
                <a:srgbClr val="FFFFFF"/>
              </a:buClr>
              <a:buSzPts val="1700"/>
              <a:buChar char="●"/>
            </a:pPr>
            <a:r>
              <a:rPr lang="pt-BR" sz="1700">
                <a:solidFill>
                  <a:srgbClr val="FFFFFF"/>
                </a:solidFill>
              </a:rPr>
              <a:t>Indicador de direção</a:t>
            </a:r>
            <a:endParaRPr sz="1700">
              <a:solidFill>
                <a:srgbClr val="FFFFFF"/>
              </a:solidFill>
            </a:endParaRPr>
          </a:p>
          <a:p>
            <a:pPr indent="0" lvl="0" marL="457200" rtl="0" algn="l">
              <a:spcBef>
                <a:spcPts val="1200"/>
              </a:spcBef>
              <a:spcAft>
                <a:spcPts val="0"/>
              </a:spcAft>
              <a:buNone/>
            </a:pPr>
            <a:r>
              <a:t/>
            </a:r>
            <a:endParaRPr sz="1700">
              <a:solidFill>
                <a:srgbClr val="FFFFFF"/>
              </a:solidFill>
            </a:endParaRPr>
          </a:p>
          <a:p>
            <a:pPr indent="-336550" lvl="0" marL="457200" rtl="0" algn="l">
              <a:spcBef>
                <a:spcPts val="1200"/>
              </a:spcBef>
              <a:spcAft>
                <a:spcPts val="0"/>
              </a:spcAft>
              <a:buClr>
                <a:srgbClr val="FFFFFF"/>
              </a:buClr>
              <a:buSzPts val="1700"/>
              <a:buChar char="●"/>
            </a:pPr>
            <a:r>
              <a:rPr lang="pt-BR" sz="1700">
                <a:solidFill>
                  <a:srgbClr val="FFFFFF"/>
                </a:solidFill>
              </a:rPr>
              <a:t>Bússola giroscópica</a:t>
            </a:r>
            <a:endParaRPr sz="1700">
              <a:solidFill>
                <a:srgbClr val="FFFFFF"/>
              </a:solidFill>
            </a:endParaRPr>
          </a:p>
          <a:p>
            <a:pPr indent="0" lvl="0" marL="0" rtl="0" algn="l">
              <a:spcBef>
                <a:spcPts val="1200"/>
              </a:spcBef>
              <a:spcAft>
                <a:spcPts val="1200"/>
              </a:spcAft>
              <a:buNone/>
            </a:pPr>
            <a:r>
              <a:t/>
            </a:r>
            <a:endParaRPr>
              <a:solidFill>
                <a:srgbClr val="FFFFFF"/>
              </a:solidFill>
            </a:endParaRPr>
          </a:p>
        </p:txBody>
      </p:sp>
      <p:pic>
        <p:nvPicPr>
          <p:cNvPr id="200" name="Google Shape;200;p30"/>
          <p:cNvPicPr preferRelativeResize="0"/>
          <p:nvPr/>
        </p:nvPicPr>
        <p:blipFill>
          <a:blip r:embed="rId3">
            <a:alphaModFix/>
          </a:blip>
          <a:stretch>
            <a:fillRect/>
          </a:stretch>
        </p:blipFill>
        <p:spPr>
          <a:xfrm>
            <a:off x="5252080" y="1494600"/>
            <a:ext cx="2721200" cy="317214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1"/>
          <p:cNvSpPr/>
          <p:nvPr/>
        </p:nvSpPr>
        <p:spPr>
          <a:xfrm>
            <a:off x="0" y="1017725"/>
            <a:ext cx="9144000" cy="41259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pt-BR"/>
              <a:t>Usos</a:t>
            </a:r>
            <a:endParaRPr b="1" i="1"/>
          </a:p>
        </p:txBody>
      </p:sp>
      <p:sp>
        <p:nvSpPr>
          <p:cNvPr id="207" name="Google Shape;207;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rgbClr val="FFFFFF"/>
              </a:buClr>
              <a:buSzPts val="1700"/>
              <a:buChar char="●"/>
            </a:pPr>
            <a:r>
              <a:rPr lang="pt-BR" sz="1700">
                <a:solidFill>
                  <a:srgbClr val="FFFFFF"/>
                </a:solidFill>
              </a:rPr>
              <a:t>Estabilizador de câmera</a:t>
            </a:r>
            <a:endParaRPr sz="1700">
              <a:solidFill>
                <a:srgbClr val="FFFFFF"/>
              </a:solidFill>
            </a:endParaRPr>
          </a:p>
          <a:p>
            <a:pPr indent="0" lvl="0" marL="0" rtl="0" algn="l">
              <a:spcBef>
                <a:spcPts val="1200"/>
              </a:spcBef>
              <a:spcAft>
                <a:spcPts val="0"/>
              </a:spcAft>
              <a:buNone/>
            </a:pPr>
            <a:r>
              <a:t/>
            </a:r>
            <a:endParaRPr sz="1700">
              <a:solidFill>
                <a:srgbClr val="FFFFFF"/>
              </a:solidFill>
            </a:endParaRPr>
          </a:p>
          <a:p>
            <a:pPr indent="-336550" lvl="0" marL="457200" rtl="0" algn="l">
              <a:spcBef>
                <a:spcPts val="1200"/>
              </a:spcBef>
              <a:spcAft>
                <a:spcPts val="0"/>
              </a:spcAft>
              <a:buClr>
                <a:srgbClr val="FFFFFF"/>
              </a:buClr>
              <a:buSzPts val="1700"/>
              <a:buChar char="●"/>
            </a:pPr>
            <a:r>
              <a:rPr lang="pt-BR" sz="1700">
                <a:solidFill>
                  <a:srgbClr val="FFFFFF"/>
                </a:solidFill>
              </a:rPr>
              <a:t>Indicador de direção</a:t>
            </a:r>
            <a:endParaRPr sz="1700">
              <a:solidFill>
                <a:srgbClr val="FFFFFF"/>
              </a:solidFill>
            </a:endParaRPr>
          </a:p>
          <a:p>
            <a:pPr indent="0" lvl="0" marL="457200" rtl="0" algn="l">
              <a:spcBef>
                <a:spcPts val="1200"/>
              </a:spcBef>
              <a:spcAft>
                <a:spcPts val="0"/>
              </a:spcAft>
              <a:buNone/>
            </a:pPr>
            <a:r>
              <a:t/>
            </a:r>
            <a:endParaRPr sz="1700">
              <a:solidFill>
                <a:srgbClr val="FFFFFF"/>
              </a:solidFill>
            </a:endParaRPr>
          </a:p>
          <a:p>
            <a:pPr indent="-336550" lvl="0" marL="457200" rtl="0" algn="l">
              <a:spcBef>
                <a:spcPts val="1200"/>
              </a:spcBef>
              <a:spcAft>
                <a:spcPts val="0"/>
              </a:spcAft>
              <a:buClr>
                <a:srgbClr val="FFFFFF"/>
              </a:buClr>
              <a:buSzPts val="1700"/>
              <a:buChar char="●"/>
            </a:pPr>
            <a:r>
              <a:rPr lang="pt-BR" sz="1700">
                <a:solidFill>
                  <a:srgbClr val="FFFFFF"/>
                </a:solidFill>
              </a:rPr>
              <a:t>Bússola giroscópica</a:t>
            </a:r>
            <a:endParaRPr sz="1700">
              <a:solidFill>
                <a:srgbClr val="FFFFFF"/>
              </a:solidFill>
            </a:endParaRPr>
          </a:p>
          <a:p>
            <a:pPr indent="0" lvl="0" marL="0" rtl="0" algn="l">
              <a:spcBef>
                <a:spcPts val="1200"/>
              </a:spcBef>
              <a:spcAft>
                <a:spcPts val="0"/>
              </a:spcAft>
              <a:buNone/>
            </a:pPr>
            <a:r>
              <a:t/>
            </a:r>
            <a:endParaRPr>
              <a:solidFill>
                <a:srgbClr val="FFFFFF"/>
              </a:solidFill>
            </a:endParaRPr>
          </a:p>
          <a:p>
            <a:pPr indent="-342900" lvl="0" marL="457200" rtl="0" algn="l">
              <a:spcBef>
                <a:spcPts val="1200"/>
              </a:spcBef>
              <a:spcAft>
                <a:spcPts val="0"/>
              </a:spcAft>
              <a:buClr>
                <a:srgbClr val="FFFFFF"/>
              </a:buClr>
              <a:buSzPts val="1800"/>
              <a:buChar char="●"/>
            </a:pPr>
            <a:r>
              <a:rPr lang="pt-BR">
                <a:solidFill>
                  <a:srgbClr val="FFFFFF"/>
                </a:solidFill>
              </a:rPr>
              <a:t>Acelerômetro giroscópico</a:t>
            </a:r>
            <a:endParaRPr>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2"/>
          <p:cNvSpPr/>
          <p:nvPr/>
        </p:nvSpPr>
        <p:spPr>
          <a:xfrm>
            <a:off x="0" y="1017725"/>
            <a:ext cx="9144000" cy="41259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pt-BR"/>
              <a:t>Primeiro Uso</a:t>
            </a:r>
            <a:endParaRPr b="1" i="1"/>
          </a:p>
        </p:txBody>
      </p:sp>
      <p:sp>
        <p:nvSpPr>
          <p:cNvPr id="214" name="Google Shape;214;p32"/>
          <p:cNvSpPr txBox="1"/>
          <p:nvPr>
            <p:ph idx="1" type="body"/>
          </p:nvPr>
        </p:nvSpPr>
        <p:spPr>
          <a:xfrm>
            <a:off x="-52325" y="2270875"/>
            <a:ext cx="37449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Char char="●"/>
            </a:pPr>
            <a:r>
              <a:rPr lang="pt-BR">
                <a:solidFill>
                  <a:srgbClr val="FFFFFF"/>
                </a:solidFill>
              </a:rPr>
              <a:t>Seu uso </a:t>
            </a:r>
            <a:r>
              <a:rPr lang="pt-BR">
                <a:solidFill>
                  <a:schemeClr val="lt1"/>
                </a:solidFill>
              </a:rPr>
              <a:t>nos celulares </a:t>
            </a:r>
            <a:r>
              <a:rPr lang="pt-BR">
                <a:solidFill>
                  <a:srgbClr val="FFFFFF"/>
                </a:solidFill>
              </a:rPr>
              <a:t>foi popularizado com a sua introdução no primeiro iPhone</a:t>
            </a:r>
            <a:endParaRPr>
              <a:solidFill>
                <a:srgbClr val="FFFFFF"/>
              </a:solidFill>
            </a:endParaRPr>
          </a:p>
        </p:txBody>
      </p:sp>
      <p:pic>
        <p:nvPicPr>
          <p:cNvPr id="215" name="Google Shape;215;p32"/>
          <p:cNvPicPr preferRelativeResize="0"/>
          <p:nvPr/>
        </p:nvPicPr>
        <p:blipFill>
          <a:blip r:embed="rId3">
            <a:alphaModFix/>
          </a:blip>
          <a:stretch>
            <a:fillRect/>
          </a:stretch>
        </p:blipFill>
        <p:spPr>
          <a:xfrm>
            <a:off x="3740325" y="1514882"/>
            <a:ext cx="5091974" cy="286424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p:nvPr/>
        </p:nvSpPr>
        <p:spPr>
          <a:xfrm>
            <a:off x="0" y="864525"/>
            <a:ext cx="9144000" cy="42789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5"/>
          <p:cNvSpPr txBox="1"/>
          <p:nvPr>
            <p:ph type="title"/>
          </p:nvPr>
        </p:nvSpPr>
        <p:spPr>
          <a:xfrm>
            <a:off x="220900" y="1969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pt-BR"/>
              <a:t>Dia a dia</a:t>
            </a:r>
            <a:r>
              <a:rPr b="1" i="1" lang="pt-BR"/>
              <a:t>: Fone Bluetooth</a:t>
            </a:r>
            <a:endParaRPr b="1" i="1"/>
          </a:p>
        </p:txBody>
      </p:sp>
      <p:sp>
        <p:nvSpPr>
          <p:cNvPr id="74" name="Google Shape;74;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6550" lvl="0" marL="457200" rtl="0" algn="just">
              <a:spcBef>
                <a:spcPts val="0"/>
              </a:spcBef>
              <a:spcAft>
                <a:spcPts val="0"/>
              </a:spcAft>
              <a:buClr>
                <a:srgbClr val="FFFFFF"/>
              </a:buClr>
              <a:buSzPts val="1700"/>
              <a:buChar char="●"/>
            </a:pPr>
            <a:r>
              <a:rPr lang="pt-BR" sz="1700">
                <a:solidFill>
                  <a:srgbClr val="FFFFFF"/>
                </a:solidFill>
              </a:rPr>
              <a:t>A tecnologia sem fio Bluetooth se utiliza de ondas de rádio para conectar diversos tipos de dispositivos como, por exemplo, notebooks, smartphones e tablets;</a:t>
            </a:r>
            <a:endParaRPr sz="1700">
              <a:solidFill>
                <a:srgbClr val="FFFFFF"/>
              </a:solidFill>
            </a:endParaRPr>
          </a:p>
          <a:p>
            <a:pPr indent="0" lvl="0" marL="457200" rtl="0" algn="just">
              <a:spcBef>
                <a:spcPts val="1200"/>
              </a:spcBef>
              <a:spcAft>
                <a:spcPts val="0"/>
              </a:spcAft>
              <a:buNone/>
            </a:pPr>
            <a:r>
              <a:t/>
            </a:r>
            <a:endParaRPr sz="1700">
              <a:solidFill>
                <a:srgbClr val="FFFFFF"/>
              </a:solidFill>
            </a:endParaRPr>
          </a:p>
          <a:p>
            <a:pPr indent="-336550" lvl="0" marL="457200" rtl="0" algn="just">
              <a:spcBef>
                <a:spcPts val="1200"/>
              </a:spcBef>
              <a:spcAft>
                <a:spcPts val="0"/>
              </a:spcAft>
              <a:buClr>
                <a:srgbClr val="FFFFFF"/>
              </a:buClr>
              <a:buSzPts val="1700"/>
              <a:buChar char="●"/>
            </a:pPr>
            <a:r>
              <a:rPr lang="pt-BR" sz="1700">
                <a:solidFill>
                  <a:srgbClr val="FFFFFF"/>
                </a:solidFill>
              </a:rPr>
              <a:t>A comunicação via bluetooth acontece através de freqüências de rádio, mais especificamente a frequência de 2,45Ghz. Por conta das interferências nas ondas, é preciso garantir de alguma forma que o Bluetooth não sofra interferência e não gere também. Para isso utilizaram a comunicação por FH-CDMA (Frequency Hopping - Code-Division Multiple Access), que possibilita a atenuação dos níveis de interferência, dividindo a freqüência em 79 canais</a:t>
            </a:r>
            <a:endParaRPr sz="1700">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3"/>
          <p:cNvSpPr/>
          <p:nvPr/>
        </p:nvSpPr>
        <p:spPr>
          <a:xfrm>
            <a:off x="0" y="1017725"/>
            <a:ext cx="9144000" cy="41259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pt-BR"/>
              <a:t>Outputs</a:t>
            </a:r>
            <a:endParaRPr b="1" i="1"/>
          </a:p>
        </p:txBody>
      </p:sp>
      <p:sp>
        <p:nvSpPr>
          <p:cNvPr id="222" name="Google Shape;222;p33"/>
          <p:cNvSpPr txBox="1"/>
          <p:nvPr>
            <p:ph idx="1" type="body"/>
          </p:nvPr>
        </p:nvSpPr>
        <p:spPr>
          <a:xfrm>
            <a:off x="404875" y="1585075"/>
            <a:ext cx="37449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Char char="●"/>
            </a:pPr>
            <a:r>
              <a:rPr lang="pt-BR">
                <a:solidFill>
                  <a:srgbClr val="FFFFFF"/>
                </a:solidFill>
              </a:rPr>
              <a:t>Pitch (eixo X)</a:t>
            </a:r>
            <a:endParaRPr>
              <a:solidFill>
                <a:srgbClr val="FFFFFF"/>
              </a:solidFill>
            </a:endParaRPr>
          </a:p>
          <a:p>
            <a:pPr indent="0" lvl="0" marL="914400" rtl="0" algn="l">
              <a:spcBef>
                <a:spcPts val="1200"/>
              </a:spcBef>
              <a:spcAft>
                <a:spcPts val="0"/>
              </a:spcAft>
              <a:buNone/>
            </a:pPr>
            <a:r>
              <a:t/>
            </a:r>
            <a:endParaRPr>
              <a:solidFill>
                <a:srgbClr val="FFFFFF"/>
              </a:solidFill>
            </a:endParaRPr>
          </a:p>
          <a:p>
            <a:pPr indent="-342900" lvl="0" marL="457200" rtl="0" algn="l">
              <a:spcBef>
                <a:spcPts val="1200"/>
              </a:spcBef>
              <a:spcAft>
                <a:spcPts val="0"/>
              </a:spcAft>
              <a:buClr>
                <a:schemeClr val="lt1"/>
              </a:buClr>
              <a:buSzPts val="1800"/>
              <a:buChar char="●"/>
            </a:pPr>
            <a:r>
              <a:rPr lang="pt-BR">
                <a:solidFill>
                  <a:schemeClr val="lt1"/>
                </a:solidFill>
              </a:rPr>
              <a:t>Roll (eixo Y)</a:t>
            </a:r>
            <a:endParaRPr>
              <a:solidFill>
                <a:schemeClr val="lt1"/>
              </a:solidFill>
            </a:endParaRPr>
          </a:p>
          <a:p>
            <a:pPr indent="0" lvl="0" marL="914400" rtl="0" algn="l">
              <a:spcBef>
                <a:spcPts val="1200"/>
              </a:spcBef>
              <a:spcAft>
                <a:spcPts val="0"/>
              </a:spcAft>
              <a:buNone/>
            </a:pPr>
            <a:r>
              <a:t/>
            </a:r>
            <a:endParaRPr>
              <a:solidFill>
                <a:schemeClr val="lt1"/>
              </a:solidFill>
            </a:endParaRPr>
          </a:p>
          <a:p>
            <a:pPr indent="-342900" lvl="0" marL="457200" rtl="0" algn="l">
              <a:spcBef>
                <a:spcPts val="1200"/>
              </a:spcBef>
              <a:spcAft>
                <a:spcPts val="0"/>
              </a:spcAft>
              <a:buClr>
                <a:srgbClr val="FFFFFF"/>
              </a:buClr>
              <a:buSzPts val="1800"/>
              <a:buChar char="●"/>
            </a:pPr>
            <a:r>
              <a:rPr lang="pt-BR">
                <a:solidFill>
                  <a:srgbClr val="FFFFFF"/>
                </a:solidFill>
              </a:rPr>
              <a:t>Yaw (eixo Z)</a:t>
            </a:r>
            <a:endParaRPr>
              <a:solidFill>
                <a:srgbClr val="FFFFFF"/>
              </a:solidFill>
            </a:endParaRPr>
          </a:p>
        </p:txBody>
      </p:sp>
      <p:pic>
        <p:nvPicPr>
          <p:cNvPr id="223" name="Google Shape;223;p33"/>
          <p:cNvPicPr preferRelativeResize="0"/>
          <p:nvPr/>
        </p:nvPicPr>
        <p:blipFill>
          <a:blip r:embed="rId3">
            <a:alphaModFix/>
          </a:blip>
          <a:stretch>
            <a:fillRect/>
          </a:stretch>
        </p:blipFill>
        <p:spPr>
          <a:xfrm>
            <a:off x="4544525" y="1551050"/>
            <a:ext cx="4599474" cy="27226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4"/>
          <p:cNvSpPr/>
          <p:nvPr/>
        </p:nvSpPr>
        <p:spPr>
          <a:xfrm>
            <a:off x="0" y="1017725"/>
            <a:ext cx="9144000" cy="41259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4"/>
          <p:cNvSpPr txBox="1"/>
          <p:nvPr>
            <p:ph idx="1" type="body"/>
          </p:nvPr>
        </p:nvSpPr>
        <p:spPr>
          <a:xfrm>
            <a:off x="0" y="1398725"/>
            <a:ext cx="4572000" cy="4125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Char char="●"/>
            </a:pPr>
            <a:r>
              <a:rPr lang="pt-BR">
                <a:solidFill>
                  <a:srgbClr val="FFFFFF"/>
                </a:solidFill>
              </a:rPr>
              <a:t>Jogos</a:t>
            </a:r>
            <a:endParaRPr>
              <a:solidFill>
                <a:srgbClr val="FFFFFF"/>
              </a:solidFill>
            </a:endParaRPr>
          </a:p>
        </p:txBody>
      </p:sp>
      <p:sp>
        <p:nvSpPr>
          <p:cNvPr id="230" name="Google Shape;230;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pt-BR"/>
              <a:t>Usos nos celulares</a:t>
            </a:r>
            <a:endParaRPr b="1" i="1"/>
          </a:p>
        </p:txBody>
      </p:sp>
      <p:pic>
        <p:nvPicPr>
          <p:cNvPr id="231" name="Google Shape;231;p34"/>
          <p:cNvPicPr preferRelativeResize="0"/>
          <p:nvPr/>
        </p:nvPicPr>
        <p:blipFill>
          <a:blip r:embed="rId3">
            <a:alphaModFix/>
          </a:blip>
          <a:stretch>
            <a:fillRect/>
          </a:stretch>
        </p:blipFill>
        <p:spPr>
          <a:xfrm>
            <a:off x="4260300" y="1644697"/>
            <a:ext cx="4571999" cy="2462348"/>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5"/>
          <p:cNvSpPr/>
          <p:nvPr/>
        </p:nvSpPr>
        <p:spPr>
          <a:xfrm>
            <a:off x="0" y="1017725"/>
            <a:ext cx="9144000" cy="41259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pt-BR"/>
              <a:t>Usos nos celulares</a:t>
            </a:r>
            <a:endParaRPr b="1" i="1"/>
          </a:p>
        </p:txBody>
      </p:sp>
      <p:sp>
        <p:nvSpPr>
          <p:cNvPr id="238" name="Google Shape;238;p35"/>
          <p:cNvSpPr txBox="1"/>
          <p:nvPr>
            <p:ph idx="1" type="body"/>
          </p:nvPr>
        </p:nvSpPr>
        <p:spPr>
          <a:xfrm>
            <a:off x="0" y="1398725"/>
            <a:ext cx="4572000" cy="4125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Char char="●"/>
            </a:pPr>
            <a:r>
              <a:rPr lang="pt-BR">
                <a:solidFill>
                  <a:srgbClr val="FFFFFF"/>
                </a:solidFill>
              </a:rPr>
              <a:t>Jogos</a:t>
            </a:r>
            <a:endParaRPr>
              <a:solidFill>
                <a:srgbClr val="FFFFFF"/>
              </a:solidFill>
            </a:endParaRPr>
          </a:p>
          <a:p>
            <a:pPr indent="0" lvl="0" marL="914400" rtl="0" algn="l">
              <a:spcBef>
                <a:spcPts val="1200"/>
              </a:spcBef>
              <a:spcAft>
                <a:spcPts val="0"/>
              </a:spcAft>
              <a:buNone/>
            </a:pPr>
            <a:r>
              <a:t/>
            </a:r>
            <a:endParaRPr>
              <a:solidFill>
                <a:srgbClr val="FFFFFF"/>
              </a:solidFill>
            </a:endParaRPr>
          </a:p>
          <a:p>
            <a:pPr indent="-342900" lvl="0" marL="457200" rtl="0" algn="l">
              <a:spcBef>
                <a:spcPts val="1200"/>
              </a:spcBef>
              <a:spcAft>
                <a:spcPts val="0"/>
              </a:spcAft>
              <a:buClr>
                <a:srgbClr val="FFFFFF"/>
              </a:buClr>
              <a:buSzPts val="1800"/>
              <a:buChar char="●"/>
            </a:pPr>
            <a:r>
              <a:rPr lang="pt-BR">
                <a:solidFill>
                  <a:srgbClr val="FFFFFF"/>
                </a:solidFill>
              </a:rPr>
              <a:t>Realidade virtual</a:t>
            </a:r>
            <a:endParaRPr>
              <a:solidFill>
                <a:srgbClr val="FFFFFF"/>
              </a:solidFill>
            </a:endParaRPr>
          </a:p>
        </p:txBody>
      </p:sp>
      <p:pic>
        <p:nvPicPr>
          <p:cNvPr id="239" name="Google Shape;239;p35"/>
          <p:cNvPicPr preferRelativeResize="0"/>
          <p:nvPr/>
        </p:nvPicPr>
        <p:blipFill>
          <a:blip r:embed="rId3">
            <a:alphaModFix/>
          </a:blip>
          <a:stretch>
            <a:fillRect/>
          </a:stretch>
        </p:blipFill>
        <p:spPr>
          <a:xfrm>
            <a:off x="3801825" y="1599425"/>
            <a:ext cx="4814049" cy="2962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6"/>
          <p:cNvSpPr txBox="1"/>
          <p:nvPr>
            <p:ph type="title"/>
          </p:nvPr>
        </p:nvSpPr>
        <p:spPr>
          <a:xfrm>
            <a:off x="311700" y="216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pt-BR"/>
              <a:t>Curiosidade</a:t>
            </a:r>
            <a:endParaRPr b="1" i="1"/>
          </a:p>
        </p:txBody>
      </p:sp>
      <p:pic>
        <p:nvPicPr>
          <p:cNvPr id="245" name="Google Shape;245;p36"/>
          <p:cNvPicPr preferRelativeResize="0"/>
          <p:nvPr/>
        </p:nvPicPr>
        <p:blipFill>
          <a:blip r:embed="rId3">
            <a:alphaModFix/>
          </a:blip>
          <a:stretch>
            <a:fillRect/>
          </a:stretch>
        </p:blipFill>
        <p:spPr>
          <a:xfrm>
            <a:off x="536650" y="796299"/>
            <a:ext cx="8215603" cy="426394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7"/>
          <p:cNvSpPr/>
          <p:nvPr/>
        </p:nvSpPr>
        <p:spPr>
          <a:xfrm>
            <a:off x="0" y="1017725"/>
            <a:ext cx="9144000" cy="41259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pt-BR"/>
              <a:t>Referências</a:t>
            </a:r>
            <a:endParaRPr b="1" i="1"/>
          </a:p>
        </p:txBody>
      </p:sp>
      <p:sp>
        <p:nvSpPr>
          <p:cNvPr id="252" name="Google Shape;252;p37"/>
          <p:cNvSpPr txBox="1"/>
          <p:nvPr>
            <p:ph idx="1" type="body"/>
          </p:nvPr>
        </p:nvSpPr>
        <p:spPr>
          <a:xfrm>
            <a:off x="0" y="1017600"/>
            <a:ext cx="8832300" cy="4125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FFFFFF"/>
              </a:buClr>
              <a:buSzPts val="1400"/>
              <a:buChar char="●"/>
            </a:pPr>
            <a:r>
              <a:rPr lang="pt-BR" sz="1400">
                <a:solidFill>
                  <a:schemeClr val="lt1"/>
                </a:solidFill>
              </a:rPr>
              <a:t>http://mindtheheadphone.com.br/. Acesso em 27 de março de 2021.</a:t>
            </a:r>
            <a:endParaRPr sz="1400">
              <a:solidFill>
                <a:srgbClr val="FFFFFF"/>
              </a:solidFill>
            </a:endParaRPr>
          </a:p>
          <a:p>
            <a:pPr indent="-317500" lvl="0" marL="457200" rtl="0" algn="l">
              <a:spcBef>
                <a:spcPts val="0"/>
              </a:spcBef>
              <a:spcAft>
                <a:spcPts val="0"/>
              </a:spcAft>
              <a:buClr>
                <a:srgbClr val="FFFFFF"/>
              </a:buClr>
              <a:buSzPts val="1400"/>
              <a:buChar char="●"/>
            </a:pPr>
            <a:r>
              <a:rPr lang="pt-BR" sz="1400">
                <a:solidFill>
                  <a:srgbClr val="FFFFFF"/>
                </a:solidFill>
              </a:rPr>
              <a:t>https://www.oficinadanet.com.br/hardware/25943-tudo-sobre-fones-de-ouvido-sem-fio-bluetooth-basico-sobre-fones. Acesso em 27 de março de 2021.</a:t>
            </a:r>
            <a:endParaRPr sz="1400">
              <a:solidFill>
                <a:srgbClr val="FFFFFF"/>
              </a:solidFill>
            </a:endParaRPr>
          </a:p>
          <a:p>
            <a:pPr indent="-317500" lvl="0" marL="457200" rtl="0" algn="l">
              <a:spcBef>
                <a:spcPts val="0"/>
              </a:spcBef>
              <a:spcAft>
                <a:spcPts val="0"/>
              </a:spcAft>
              <a:buClr>
                <a:srgbClr val="FFFFFF"/>
              </a:buClr>
              <a:buSzPts val="1400"/>
              <a:buChar char="●"/>
            </a:pPr>
            <a:r>
              <a:rPr lang="pt-BR" sz="1400">
                <a:solidFill>
                  <a:srgbClr val="FFFFFF"/>
                </a:solidFill>
              </a:rPr>
              <a:t>https://www.techtudo.com.br/noticias/2017/05/fone-de-ouvido-bluetooth-vale-a-pena-veja-detalhes-sobre-o-acessorio.ghtml </a:t>
            </a:r>
            <a:r>
              <a:rPr lang="pt-BR" sz="1400">
                <a:solidFill>
                  <a:schemeClr val="lt1"/>
                </a:solidFill>
              </a:rPr>
              <a:t>. Acesso em 27 de março de 2021.</a:t>
            </a:r>
            <a:endParaRPr sz="1400">
              <a:solidFill>
                <a:schemeClr val="lt1"/>
              </a:solidFill>
            </a:endParaRPr>
          </a:p>
          <a:p>
            <a:pPr indent="-317500" lvl="0" marL="457200" rtl="0" algn="l">
              <a:spcBef>
                <a:spcPts val="0"/>
              </a:spcBef>
              <a:spcAft>
                <a:spcPts val="0"/>
              </a:spcAft>
              <a:buClr>
                <a:schemeClr val="lt1"/>
              </a:buClr>
              <a:buSzPts val="1400"/>
              <a:buChar char="●"/>
            </a:pPr>
            <a:r>
              <a:rPr lang="pt-BR" sz="1400">
                <a:solidFill>
                  <a:srgbClr val="FFFFFF"/>
                </a:solidFill>
              </a:rPr>
              <a:t>https://en.wikipedia.org/wiki/Noise-cancelling_headphones</a:t>
            </a:r>
            <a:r>
              <a:rPr lang="pt-BR" sz="1400">
                <a:solidFill>
                  <a:schemeClr val="lt1"/>
                </a:solidFill>
              </a:rPr>
              <a:t>. Acesso em 27 de março de 2021.</a:t>
            </a:r>
            <a:endParaRPr sz="1400">
              <a:solidFill>
                <a:schemeClr val="lt1"/>
              </a:solidFill>
            </a:endParaRPr>
          </a:p>
          <a:p>
            <a:pPr indent="-317500" lvl="0" marL="457200" rtl="0" algn="l">
              <a:spcBef>
                <a:spcPts val="0"/>
              </a:spcBef>
              <a:spcAft>
                <a:spcPts val="0"/>
              </a:spcAft>
              <a:buClr>
                <a:schemeClr val="lt1"/>
              </a:buClr>
              <a:buSzPts val="1400"/>
              <a:buChar char="●"/>
            </a:pPr>
            <a:r>
              <a:rPr lang="pt-BR" sz="1400">
                <a:solidFill>
                  <a:srgbClr val="FFFFFF"/>
                </a:solidFill>
              </a:rPr>
              <a:t>https://www.oficinadanet.com.br/hardware/25943-tudo-sobre-fones-de-ouvido-sem-fio-bluetooth-basico-sobre-fones</a:t>
            </a:r>
            <a:r>
              <a:rPr lang="pt-BR" sz="1400">
                <a:solidFill>
                  <a:schemeClr val="lt1"/>
                </a:solidFill>
              </a:rPr>
              <a:t>. Acesso em 27 de março de 2021.</a:t>
            </a:r>
            <a:endParaRPr sz="1400">
              <a:solidFill>
                <a:schemeClr val="lt1"/>
              </a:solidFill>
            </a:endParaRPr>
          </a:p>
          <a:p>
            <a:pPr indent="-317500" lvl="0" marL="457200" rtl="0" algn="l">
              <a:spcBef>
                <a:spcPts val="0"/>
              </a:spcBef>
              <a:spcAft>
                <a:spcPts val="0"/>
              </a:spcAft>
              <a:buClr>
                <a:schemeClr val="lt1"/>
              </a:buClr>
              <a:buSzPts val="1400"/>
              <a:buChar char="●"/>
            </a:pPr>
            <a:r>
              <a:rPr lang="pt-BR" sz="1400">
                <a:solidFill>
                  <a:schemeClr val="lt1"/>
                </a:solidFill>
              </a:rPr>
              <a:t>https://en.wikipedia.org/wiki/Gyroscope .  Acesso em 27 de março de 2021.</a:t>
            </a:r>
            <a:endParaRPr sz="1400">
              <a:solidFill>
                <a:schemeClr val="lt1"/>
              </a:solidFill>
            </a:endParaRPr>
          </a:p>
          <a:p>
            <a:pPr indent="0" lvl="0" marL="457200" rtl="0" algn="l">
              <a:spcBef>
                <a:spcPts val="1200"/>
              </a:spcBef>
              <a:spcAft>
                <a:spcPts val="1200"/>
              </a:spcAft>
              <a:buNone/>
            </a:pPr>
            <a:r>
              <a:t/>
            </a:r>
            <a:endParaRPr sz="14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p:nvPr/>
        </p:nvSpPr>
        <p:spPr>
          <a:xfrm>
            <a:off x="0" y="864525"/>
            <a:ext cx="9144000" cy="42789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6"/>
          <p:cNvSpPr txBox="1"/>
          <p:nvPr>
            <p:ph type="title"/>
          </p:nvPr>
        </p:nvSpPr>
        <p:spPr>
          <a:xfrm>
            <a:off x="235500" y="2188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pt-BR">
                <a:highlight>
                  <a:srgbClr val="FFFFFF"/>
                </a:highlight>
              </a:rPr>
              <a:t>Bluetooth 5.0 x 4.2</a:t>
            </a:r>
            <a:endParaRPr b="1" i="1">
              <a:highlight>
                <a:srgbClr val="FFFFFF"/>
              </a:highlight>
            </a:endParaRPr>
          </a:p>
        </p:txBody>
      </p:sp>
      <p:sp>
        <p:nvSpPr>
          <p:cNvPr id="81" name="Google Shape;81;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6550" lvl="0" marL="457200" rtl="0" algn="just">
              <a:spcBef>
                <a:spcPts val="0"/>
              </a:spcBef>
              <a:spcAft>
                <a:spcPts val="0"/>
              </a:spcAft>
              <a:buClr>
                <a:srgbClr val="FFFFFF"/>
              </a:buClr>
              <a:buSzPts val="1700"/>
              <a:buChar char="●"/>
            </a:pPr>
            <a:r>
              <a:rPr lang="pt-BR" sz="1700">
                <a:solidFill>
                  <a:srgbClr val="FFFFFF"/>
                </a:solidFill>
              </a:rPr>
              <a:t>Economia de bateria;</a:t>
            </a:r>
            <a:endParaRPr sz="1700">
              <a:solidFill>
                <a:srgbClr val="FFFFFF"/>
              </a:solidFill>
            </a:endParaRPr>
          </a:p>
          <a:p>
            <a:pPr indent="0" lvl="0" marL="457200" rtl="0" algn="just">
              <a:spcBef>
                <a:spcPts val="1200"/>
              </a:spcBef>
              <a:spcAft>
                <a:spcPts val="0"/>
              </a:spcAft>
              <a:buNone/>
            </a:pPr>
            <a:r>
              <a:t/>
            </a:r>
            <a:endParaRPr sz="1700">
              <a:solidFill>
                <a:srgbClr val="FFFFFF"/>
              </a:solidFill>
            </a:endParaRPr>
          </a:p>
          <a:p>
            <a:pPr indent="-336550" lvl="0" marL="457200" rtl="0" algn="just">
              <a:spcBef>
                <a:spcPts val="1200"/>
              </a:spcBef>
              <a:spcAft>
                <a:spcPts val="0"/>
              </a:spcAft>
              <a:buClr>
                <a:srgbClr val="FFFFFF"/>
              </a:buClr>
              <a:buSzPts val="1700"/>
              <a:buChar char="●"/>
            </a:pPr>
            <a:r>
              <a:rPr lang="pt-BR" sz="1700">
                <a:solidFill>
                  <a:srgbClr val="FFFFFF"/>
                </a:solidFill>
              </a:rPr>
              <a:t>Alcance maior;</a:t>
            </a:r>
            <a:endParaRPr sz="1700">
              <a:solidFill>
                <a:srgbClr val="FFFFFF"/>
              </a:solidFill>
            </a:endParaRPr>
          </a:p>
          <a:p>
            <a:pPr indent="0" lvl="0" marL="457200" rtl="0" algn="just">
              <a:spcBef>
                <a:spcPts val="1200"/>
              </a:spcBef>
              <a:spcAft>
                <a:spcPts val="0"/>
              </a:spcAft>
              <a:buNone/>
            </a:pPr>
            <a:r>
              <a:t/>
            </a:r>
            <a:endParaRPr sz="1700">
              <a:solidFill>
                <a:srgbClr val="FFFFFF"/>
              </a:solidFill>
            </a:endParaRPr>
          </a:p>
          <a:p>
            <a:pPr indent="-336550" lvl="0" marL="457200" rtl="0" algn="just">
              <a:spcBef>
                <a:spcPts val="1200"/>
              </a:spcBef>
              <a:spcAft>
                <a:spcPts val="0"/>
              </a:spcAft>
              <a:buClr>
                <a:srgbClr val="FFFFFF"/>
              </a:buClr>
              <a:buSzPts val="1700"/>
              <a:buChar char="●"/>
            </a:pPr>
            <a:r>
              <a:rPr lang="pt-BR" sz="1700">
                <a:solidFill>
                  <a:srgbClr val="FFFFFF"/>
                </a:solidFill>
              </a:rPr>
              <a:t>Transmissão por pacote de 31 bytes(4.2) para 255 bytes(5.0).</a:t>
            </a:r>
            <a:endParaRPr sz="1700">
              <a:solidFill>
                <a:srgbClr val="FFFFFF"/>
              </a:solidFill>
            </a:endParaRPr>
          </a:p>
          <a:p>
            <a:pPr indent="0" lvl="0" marL="457200" rtl="0" algn="just">
              <a:spcBef>
                <a:spcPts val="1200"/>
              </a:spcBef>
              <a:spcAft>
                <a:spcPts val="0"/>
              </a:spcAft>
              <a:buNone/>
            </a:pPr>
            <a:r>
              <a:t/>
            </a:r>
            <a:endParaRPr sz="1700">
              <a:solidFill>
                <a:srgbClr val="FFFFFF"/>
              </a:solidFill>
            </a:endParaRPr>
          </a:p>
          <a:p>
            <a:pPr indent="0" lvl="0" marL="0" rtl="0" algn="just">
              <a:spcBef>
                <a:spcPts val="1200"/>
              </a:spcBef>
              <a:spcAft>
                <a:spcPts val="1200"/>
              </a:spcAft>
              <a:buNone/>
            </a:pPr>
            <a:r>
              <a:t/>
            </a:r>
            <a:endParaRPr sz="17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p:nvPr/>
        </p:nvSpPr>
        <p:spPr>
          <a:xfrm>
            <a:off x="0" y="711300"/>
            <a:ext cx="9144000" cy="44325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7"/>
          <p:cNvSpPr txBox="1"/>
          <p:nvPr>
            <p:ph type="title"/>
          </p:nvPr>
        </p:nvSpPr>
        <p:spPr>
          <a:xfrm>
            <a:off x="220900" y="1386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pt-BR"/>
              <a:t>A cereja do bolo: NOISE CANCELLING</a:t>
            </a:r>
            <a:endParaRPr b="1" i="1"/>
          </a:p>
        </p:txBody>
      </p:sp>
      <p:sp>
        <p:nvSpPr>
          <p:cNvPr id="88" name="Google Shape;88;p17"/>
          <p:cNvSpPr txBox="1"/>
          <p:nvPr>
            <p:ph idx="1" type="body"/>
          </p:nvPr>
        </p:nvSpPr>
        <p:spPr>
          <a:xfrm>
            <a:off x="311700" y="889825"/>
            <a:ext cx="8520600" cy="3816000"/>
          </a:xfrm>
          <a:prstGeom prst="rect">
            <a:avLst/>
          </a:prstGeom>
        </p:spPr>
        <p:txBody>
          <a:bodyPr anchorCtr="0" anchor="t" bIns="91425" lIns="91425" spcFirstLastPara="1" rIns="91425" wrap="square" tIns="91425">
            <a:noAutofit/>
          </a:bodyPr>
          <a:lstStyle/>
          <a:p>
            <a:pPr indent="-336550" lvl="0" marL="457200" rtl="0" algn="just">
              <a:spcBef>
                <a:spcPts val="0"/>
              </a:spcBef>
              <a:spcAft>
                <a:spcPts val="0"/>
              </a:spcAft>
              <a:buClr>
                <a:srgbClr val="FFFFFF"/>
              </a:buClr>
              <a:buSzPts val="1700"/>
              <a:buChar char="●"/>
            </a:pPr>
            <a:r>
              <a:rPr lang="pt-BR" sz="1700">
                <a:solidFill>
                  <a:srgbClr val="FFFFFF"/>
                </a:solidFill>
              </a:rPr>
              <a:t>Qualidade limitada dos fones bluetooth.</a:t>
            </a:r>
            <a:endParaRPr sz="1700">
              <a:solidFill>
                <a:srgbClr val="FFFFFF"/>
              </a:solidFill>
            </a:endParaRPr>
          </a:p>
          <a:p>
            <a:pPr indent="0" lvl="0" marL="457200" rtl="0" algn="just">
              <a:spcBef>
                <a:spcPts val="1200"/>
              </a:spcBef>
              <a:spcAft>
                <a:spcPts val="0"/>
              </a:spcAft>
              <a:buNone/>
            </a:pPr>
            <a:r>
              <a:t/>
            </a:r>
            <a:endParaRPr sz="1700">
              <a:solidFill>
                <a:srgbClr val="FFFFFF"/>
              </a:solidFill>
            </a:endParaRPr>
          </a:p>
          <a:p>
            <a:pPr indent="-336550" lvl="0" marL="457200" rtl="0" algn="just">
              <a:spcBef>
                <a:spcPts val="1200"/>
              </a:spcBef>
              <a:spcAft>
                <a:spcPts val="0"/>
              </a:spcAft>
              <a:buClr>
                <a:srgbClr val="FFFFFF"/>
              </a:buClr>
              <a:buSzPts val="1700"/>
              <a:buChar char="●"/>
            </a:pPr>
            <a:r>
              <a:rPr lang="pt-BR" sz="1700">
                <a:solidFill>
                  <a:srgbClr val="FFFFFF"/>
                </a:solidFill>
              </a:rPr>
              <a:t>Noise cancelling (cancelamento de ruído) é feito através de microfones nos fones que “escutam” as ondas de som e, através de um cálculo, faz com que “para dentro do fone” seja emitido uma onda contrária do que se está chegando fazendo assim o cancelamento do ruído;</a:t>
            </a:r>
            <a:endParaRPr sz="1700">
              <a:solidFill>
                <a:srgbClr val="FFFFFF"/>
              </a:solidFill>
            </a:endParaRPr>
          </a:p>
          <a:p>
            <a:pPr indent="0" lvl="0" marL="457200" rtl="0" algn="just">
              <a:spcBef>
                <a:spcPts val="1200"/>
              </a:spcBef>
              <a:spcAft>
                <a:spcPts val="0"/>
              </a:spcAft>
              <a:buNone/>
            </a:pPr>
            <a:r>
              <a:t/>
            </a:r>
            <a:endParaRPr sz="1700">
              <a:solidFill>
                <a:srgbClr val="FFFFFF"/>
              </a:solidFill>
            </a:endParaRPr>
          </a:p>
          <a:p>
            <a:pPr indent="-336550" lvl="0" marL="457200" rtl="0" algn="just">
              <a:spcBef>
                <a:spcPts val="1200"/>
              </a:spcBef>
              <a:spcAft>
                <a:spcPts val="0"/>
              </a:spcAft>
              <a:buClr>
                <a:srgbClr val="FFFFFF"/>
              </a:buClr>
              <a:buSzPts val="1700"/>
              <a:buChar char="●"/>
            </a:pPr>
            <a:r>
              <a:rPr lang="pt-BR" sz="1700">
                <a:solidFill>
                  <a:srgbClr val="FFFFFF"/>
                </a:solidFill>
              </a:rPr>
              <a:t>Útil em ambientes com muito ruído (avião, trem, ônibus, ambiente com muitas reuniões, etc);</a:t>
            </a:r>
            <a:endParaRPr sz="1700">
              <a:solidFill>
                <a:srgbClr val="FFFFFF"/>
              </a:solidFill>
            </a:endParaRPr>
          </a:p>
          <a:p>
            <a:pPr indent="0" lvl="0" marL="0" rtl="0" algn="just">
              <a:spcBef>
                <a:spcPts val="1200"/>
              </a:spcBef>
              <a:spcAft>
                <a:spcPts val="1200"/>
              </a:spcAft>
              <a:buNone/>
            </a:pPr>
            <a:r>
              <a:t/>
            </a:r>
            <a:endParaRPr sz="17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p:nvPr/>
        </p:nvSpPr>
        <p:spPr>
          <a:xfrm>
            <a:off x="0" y="678500"/>
            <a:ext cx="9144000" cy="44649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8"/>
          <p:cNvSpPr txBox="1"/>
          <p:nvPr>
            <p:ph idx="1" type="body"/>
          </p:nvPr>
        </p:nvSpPr>
        <p:spPr>
          <a:xfrm>
            <a:off x="311700" y="729575"/>
            <a:ext cx="8520600" cy="4238700"/>
          </a:xfrm>
          <a:prstGeom prst="rect">
            <a:avLst/>
          </a:prstGeom>
        </p:spPr>
        <p:txBody>
          <a:bodyPr anchorCtr="0" anchor="t" bIns="91425" lIns="91425" spcFirstLastPara="1" rIns="91425" wrap="square" tIns="91425">
            <a:noAutofit/>
          </a:bodyPr>
          <a:lstStyle/>
          <a:p>
            <a:pPr indent="0" lvl="0" marL="457200" rtl="0" algn="just">
              <a:spcBef>
                <a:spcPts val="0"/>
              </a:spcBef>
              <a:spcAft>
                <a:spcPts val="0"/>
              </a:spcAft>
              <a:buNone/>
            </a:pPr>
            <a:r>
              <a:t/>
            </a:r>
            <a:endParaRPr sz="1700">
              <a:solidFill>
                <a:srgbClr val="FFFFFF"/>
              </a:solidFill>
            </a:endParaRPr>
          </a:p>
          <a:p>
            <a:pPr indent="0" lvl="0" marL="0" rtl="0" algn="just">
              <a:spcBef>
                <a:spcPts val="1200"/>
              </a:spcBef>
              <a:spcAft>
                <a:spcPts val="1200"/>
              </a:spcAft>
              <a:buNone/>
            </a:pPr>
            <a:r>
              <a:t/>
            </a:r>
            <a:endParaRPr sz="1700">
              <a:solidFill>
                <a:srgbClr val="FFFFFF"/>
              </a:solidFill>
            </a:endParaRPr>
          </a:p>
        </p:txBody>
      </p:sp>
      <p:pic>
        <p:nvPicPr>
          <p:cNvPr id="95" name="Google Shape;95;p18"/>
          <p:cNvPicPr preferRelativeResize="0"/>
          <p:nvPr/>
        </p:nvPicPr>
        <p:blipFill>
          <a:blip r:embed="rId3">
            <a:alphaModFix/>
          </a:blip>
          <a:stretch>
            <a:fillRect/>
          </a:stretch>
        </p:blipFill>
        <p:spPr>
          <a:xfrm>
            <a:off x="250075" y="729575"/>
            <a:ext cx="2565450" cy="2976675"/>
          </a:xfrm>
          <a:prstGeom prst="rect">
            <a:avLst/>
          </a:prstGeom>
          <a:noFill/>
          <a:ln>
            <a:noFill/>
          </a:ln>
        </p:spPr>
      </p:pic>
      <p:sp>
        <p:nvSpPr>
          <p:cNvPr id="96" name="Google Shape;96;p18"/>
          <p:cNvSpPr txBox="1"/>
          <p:nvPr/>
        </p:nvSpPr>
        <p:spPr>
          <a:xfrm>
            <a:off x="645950" y="3823000"/>
            <a:ext cx="1298400" cy="4311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pt-BR" sz="800">
                <a:solidFill>
                  <a:srgbClr val="FFFFFF"/>
                </a:solidFill>
              </a:rPr>
              <a:t>Sony WH-1000XM4.</a:t>
            </a:r>
            <a:endParaRPr sz="800">
              <a:solidFill>
                <a:srgbClr val="FFFFFF"/>
              </a:solidFill>
            </a:endParaRPr>
          </a:p>
          <a:p>
            <a:pPr indent="0" lvl="0" marL="0" rtl="0" algn="just">
              <a:spcBef>
                <a:spcPts val="0"/>
              </a:spcBef>
              <a:spcAft>
                <a:spcPts val="0"/>
              </a:spcAft>
              <a:buNone/>
            </a:pPr>
            <a:r>
              <a:rPr lang="pt-BR" sz="800">
                <a:solidFill>
                  <a:srgbClr val="FFFFFF"/>
                </a:solidFill>
              </a:rPr>
              <a:t>Preço: $350 </a:t>
            </a:r>
            <a:endParaRPr sz="800">
              <a:solidFill>
                <a:srgbClr val="FFFFFF"/>
              </a:solidFill>
            </a:endParaRPr>
          </a:p>
        </p:txBody>
      </p:sp>
      <p:pic>
        <p:nvPicPr>
          <p:cNvPr id="97" name="Google Shape;97;p18"/>
          <p:cNvPicPr preferRelativeResize="0"/>
          <p:nvPr/>
        </p:nvPicPr>
        <p:blipFill>
          <a:blip r:embed="rId4">
            <a:alphaModFix/>
          </a:blip>
          <a:stretch>
            <a:fillRect/>
          </a:stretch>
        </p:blipFill>
        <p:spPr>
          <a:xfrm>
            <a:off x="2975700" y="729575"/>
            <a:ext cx="3069375" cy="2976675"/>
          </a:xfrm>
          <a:prstGeom prst="rect">
            <a:avLst/>
          </a:prstGeom>
          <a:noFill/>
          <a:ln>
            <a:noFill/>
          </a:ln>
        </p:spPr>
      </p:pic>
      <p:sp>
        <p:nvSpPr>
          <p:cNvPr id="98" name="Google Shape;98;p18"/>
          <p:cNvSpPr txBox="1"/>
          <p:nvPr/>
        </p:nvSpPr>
        <p:spPr>
          <a:xfrm>
            <a:off x="3764925" y="3823000"/>
            <a:ext cx="1298400" cy="4311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pt-BR" sz="800">
                <a:solidFill>
                  <a:srgbClr val="FFFFFF"/>
                </a:solidFill>
              </a:rPr>
              <a:t>Bose Headphones 700</a:t>
            </a:r>
            <a:endParaRPr sz="800">
              <a:solidFill>
                <a:srgbClr val="FFFFFF"/>
              </a:solidFill>
            </a:endParaRPr>
          </a:p>
          <a:p>
            <a:pPr indent="0" lvl="0" marL="0" rtl="0" algn="just">
              <a:spcBef>
                <a:spcPts val="0"/>
              </a:spcBef>
              <a:spcAft>
                <a:spcPts val="0"/>
              </a:spcAft>
              <a:buNone/>
            </a:pPr>
            <a:r>
              <a:rPr lang="pt-BR" sz="800">
                <a:solidFill>
                  <a:srgbClr val="FFFFFF"/>
                </a:solidFill>
              </a:rPr>
              <a:t>Preço: $380</a:t>
            </a:r>
            <a:endParaRPr sz="800">
              <a:solidFill>
                <a:srgbClr val="FFFFFF"/>
              </a:solidFill>
            </a:endParaRPr>
          </a:p>
        </p:txBody>
      </p:sp>
      <p:sp>
        <p:nvSpPr>
          <p:cNvPr id="99" name="Google Shape;99;p18"/>
          <p:cNvSpPr txBox="1"/>
          <p:nvPr>
            <p:ph type="title"/>
          </p:nvPr>
        </p:nvSpPr>
        <p:spPr>
          <a:xfrm>
            <a:off x="250075" y="1568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pt-BR"/>
              <a:t>A guerra no mundo dos F</a:t>
            </a:r>
            <a:r>
              <a:rPr b="1" i="1" lang="pt-BR"/>
              <a:t>ones Bluetooths</a:t>
            </a:r>
            <a:endParaRPr b="1" i="1"/>
          </a:p>
        </p:txBody>
      </p:sp>
      <p:pic>
        <p:nvPicPr>
          <p:cNvPr id="100" name="Google Shape;100;p18"/>
          <p:cNvPicPr preferRelativeResize="0"/>
          <p:nvPr/>
        </p:nvPicPr>
        <p:blipFill>
          <a:blip r:embed="rId5">
            <a:alphaModFix/>
          </a:blip>
          <a:stretch>
            <a:fillRect/>
          </a:stretch>
        </p:blipFill>
        <p:spPr>
          <a:xfrm>
            <a:off x="6251625" y="729575"/>
            <a:ext cx="2451375" cy="2976675"/>
          </a:xfrm>
          <a:prstGeom prst="rect">
            <a:avLst/>
          </a:prstGeom>
          <a:noFill/>
          <a:ln>
            <a:noFill/>
          </a:ln>
        </p:spPr>
      </p:pic>
      <p:sp>
        <p:nvSpPr>
          <p:cNvPr id="101" name="Google Shape;101;p18"/>
          <p:cNvSpPr txBox="1"/>
          <p:nvPr/>
        </p:nvSpPr>
        <p:spPr>
          <a:xfrm>
            <a:off x="6883900" y="3823000"/>
            <a:ext cx="1298400" cy="4311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pt-BR" sz="800">
                <a:solidFill>
                  <a:srgbClr val="FFFFFF"/>
                </a:solidFill>
              </a:rPr>
              <a:t>Bowers &amp; Wilkins PX</a:t>
            </a:r>
            <a:endParaRPr sz="800">
              <a:solidFill>
                <a:srgbClr val="FFFFFF"/>
              </a:solidFill>
            </a:endParaRPr>
          </a:p>
          <a:p>
            <a:pPr indent="0" lvl="0" marL="0" rtl="0" algn="just">
              <a:spcBef>
                <a:spcPts val="0"/>
              </a:spcBef>
              <a:spcAft>
                <a:spcPts val="0"/>
              </a:spcAft>
              <a:buNone/>
            </a:pPr>
            <a:r>
              <a:rPr lang="pt-BR" sz="800">
                <a:solidFill>
                  <a:srgbClr val="FFFFFF"/>
                </a:solidFill>
              </a:rPr>
              <a:t>Preço: $450</a:t>
            </a:r>
            <a:endParaRPr sz="8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9"/>
          <p:cNvSpPr/>
          <p:nvPr/>
        </p:nvSpPr>
        <p:spPr>
          <a:xfrm>
            <a:off x="0" y="671200"/>
            <a:ext cx="9144000" cy="44724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9"/>
          <p:cNvSpPr txBox="1"/>
          <p:nvPr>
            <p:ph idx="1" type="body"/>
          </p:nvPr>
        </p:nvSpPr>
        <p:spPr>
          <a:xfrm>
            <a:off x="311700" y="729575"/>
            <a:ext cx="8520600" cy="4238700"/>
          </a:xfrm>
          <a:prstGeom prst="rect">
            <a:avLst/>
          </a:prstGeom>
        </p:spPr>
        <p:txBody>
          <a:bodyPr anchorCtr="0" anchor="t" bIns="91425" lIns="91425" spcFirstLastPara="1" rIns="91425" wrap="square" tIns="91425">
            <a:noAutofit/>
          </a:bodyPr>
          <a:lstStyle/>
          <a:p>
            <a:pPr indent="0" lvl="0" marL="457200" rtl="0" algn="just">
              <a:spcBef>
                <a:spcPts val="0"/>
              </a:spcBef>
              <a:spcAft>
                <a:spcPts val="0"/>
              </a:spcAft>
              <a:buNone/>
            </a:pPr>
            <a:r>
              <a:t/>
            </a:r>
            <a:endParaRPr sz="1700">
              <a:solidFill>
                <a:srgbClr val="FFFFFF"/>
              </a:solidFill>
            </a:endParaRPr>
          </a:p>
          <a:p>
            <a:pPr indent="0" lvl="0" marL="0" rtl="0" algn="just">
              <a:spcBef>
                <a:spcPts val="1200"/>
              </a:spcBef>
              <a:spcAft>
                <a:spcPts val="1200"/>
              </a:spcAft>
              <a:buNone/>
            </a:pPr>
            <a:r>
              <a:t/>
            </a:r>
            <a:endParaRPr sz="1700">
              <a:solidFill>
                <a:srgbClr val="FFFFFF"/>
              </a:solidFill>
            </a:endParaRPr>
          </a:p>
        </p:txBody>
      </p:sp>
      <p:sp>
        <p:nvSpPr>
          <p:cNvPr id="108" name="Google Shape;108;p19"/>
          <p:cNvSpPr txBox="1"/>
          <p:nvPr/>
        </p:nvSpPr>
        <p:spPr>
          <a:xfrm>
            <a:off x="6068075" y="3391900"/>
            <a:ext cx="1298400" cy="4311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pt-BR" sz="800">
                <a:solidFill>
                  <a:srgbClr val="FFFFFF"/>
                </a:solidFill>
              </a:rPr>
              <a:t>Sony WF-1000XM3</a:t>
            </a:r>
            <a:endParaRPr sz="800">
              <a:solidFill>
                <a:srgbClr val="FFFFFF"/>
              </a:solidFill>
            </a:endParaRPr>
          </a:p>
          <a:p>
            <a:pPr indent="0" lvl="0" marL="0" rtl="0" algn="just">
              <a:spcBef>
                <a:spcPts val="0"/>
              </a:spcBef>
              <a:spcAft>
                <a:spcPts val="0"/>
              </a:spcAft>
              <a:buNone/>
            </a:pPr>
            <a:r>
              <a:rPr lang="pt-BR" sz="800">
                <a:solidFill>
                  <a:srgbClr val="FFFFFF"/>
                </a:solidFill>
              </a:rPr>
              <a:t>Preço: $195</a:t>
            </a:r>
            <a:endParaRPr sz="800">
              <a:solidFill>
                <a:srgbClr val="FFFFFF"/>
              </a:solidFill>
            </a:endParaRPr>
          </a:p>
        </p:txBody>
      </p:sp>
      <p:sp>
        <p:nvSpPr>
          <p:cNvPr id="109" name="Google Shape;109;p19"/>
          <p:cNvSpPr txBox="1"/>
          <p:nvPr>
            <p:ph type="title"/>
          </p:nvPr>
        </p:nvSpPr>
        <p:spPr>
          <a:xfrm>
            <a:off x="250075" y="1568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pt-BR">
                <a:solidFill>
                  <a:srgbClr val="000000"/>
                </a:solidFill>
              </a:rPr>
              <a:t>A guerra no mundo dos Fones Bluetooths</a:t>
            </a:r>
            <a:endParaRPr b="1" i="1">
              <a:solidFill>
                <a:srgbClr val="000000"/>
              </a:solidFill>
            </a:endParaRPr>
          </a:p>
        </p:txBody>
      </p:sp>
      <p:pic>
        <p:nvPicPr>
          <p:cNvPr id="110" name="Google Shape;110;p19"/>
          <p:cNvPicPr preferRelativeResize="0"/>
          <p:nvPr/>
        </p:nvPicPr>
        <p:blipFill>
          <a:blip r:embed="rId3">
            <a:alphaModFix/>
          </a:blip>
          <a:stretch>
            <a:fillRect/>
          </a:stretch>
        </p:blipFill>
        <p:spPr>
          <a:xfrm>
            <a:off x="4783925" y="1066125"/>
            <a:ext cx="3702225" cy="2355575"/>
          </a:xfrm>
          <a:prstGeom prst="rect">
            <a:avLst/>
          </a:prstGeom>
          <a:noFill/>
          <a:ln>
            <a:noFill/>
          </a:ln>
        </p:spPr>
      </p:pic>
      <p:pic>
        <p:nvPicPr>
          <p:cNvPr id="111" name="Google Shape;111;p19"/>
          <p:cNvPicPr preferRelativeResize="0"/>
          <p:nvPr/>
        </p:nvPicPr>
        <p:blipFill>
          <a:blip r:embed="rId4">
            <a:alphaModFix/>
          </a:blip>
          <a:stretch>
            <a:fillRect/>
          </a:stretch>
        </p:blipFill>
        <p:spPr>
          <a:xfrm>
            <a:off x="889075" y="1066125"/>
            <a:ext cx="2962375" cy="2325775"/>
          </a:xfrm>
          <a:prstGeom prst="rect">
            <a:avLst/>
          </a:prstGeom>
          <a:noFill/>
          <a:ln>
            <a:noFill/>
          </a:ln>
        </p:spPr>
      </p:pic>
      <p:sp>
        <p:nvSpPr>
          <p:cNvPr id="112" name="Google Shape;112;p19"/>
          <p:cNvSpPr txBox="1"/>
          <p:nvPr/>
        </p:nvSpPr>
        <p:spPr>
          <a:xfrm>
            <a:off x="1721050" y="3391900"/>
            <a:ext cx="1298400" cy="4311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pt-BR" sz="800">
                <a:solidFill>
                  <a:srgbClr val="FFFFFF"/>
                </a:solidFill>
              </a:rPr>
              <a:t>Apple Airpods Max</a:t>
            </a:r>
            <a:endParaRPr sz="800">
              <a:solidFill>
                <a:srgbClr val="FFFFFF"/>
              </a:solidFill>
            </a:endParaRPr>
          </a:p>
          <a:p>
            <a:pPr indent="0" lvl="0" marL="0" rtl="0" algn="just">
              <a:spcBef>
                <a:spcPts val="0"/>
              </a:spcBef>
              <a:spcAft>
                <a:spcPts val="0"/>
              </a:spcAft>
              <a:buNone/>
            </a:pPr>
            <a:r>
              <a:rPr lang="pt-BR" sz="800">
                <a:solidFill>
                  <a:srgbClr val="FFFFFF"/>
                </a:solidFill>
              </a:rPr>
              <a:t>Preço: $549</a:t>
            </a:r>
            <a:endParaRPr sz="80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0"/>
          <p:cNvSpPr/>
          <p:nvPr/>
        </p:nvSpPr>
        <p:spPr>
          <a:xfrm>
            <a:off x="0" y="1116250"/>
            <a:ext cx="9144000" cy="40272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0"/>
          <p:cNvSpPr txBox="1"/>
          <p:nvPr>
            <p:ph idx="1" type="body"/>
          </p:nvPr>
        </p:nvSpPr>
        <p:spPr>
          <a:xfrm>
            <a:off x="311700" y="1203800"/>
            <a:ext cx="8520600" cy="3764400"/>
          </a:xfrm>
          <a:prstGeom prst="rect">
            <a:avLst/>
          </a:prstGeom>
        </p:spPr>
        <p:txBody>
          <a:bodyPr anchorCtr="0" anchor="t" bIns="91425" lIns="91425" spcFirstLastPara="1" rIns="91425" wrap="square" tIns="91425">
            <a:noAutofit/>
          </a:bodyPr>
          <a:lstStyle/>
          <a:p>
            <a:pPr indent="-330200" lvl="0" marL="457200" rtl="0" algn="just">
              <a:spcBef>
                <a:spcPts val="0"/>
              </a:spcBef>
              <a:spcAft>
                <a:spcPts val="0"/>
              </a:spcAft>
              <a:buClr>
                <a:srgbClr val="FFFFFF"/>
              </a:buClr>
              <a:buSzPts val="1600"/>
              <a:buChar char="●"/>
            </a:pPr>
            <a:r>
              <a:rPr lang="pt-BR" sz="1600">
                <a:solidFill>
                  <a:srgbClr val="FFFFFF"/>
                </a:solidFill>
              </a:rPr>
              <a:t>Noise cancelling;</a:t>
            </a:r>
            <a:endParaRPr sz="1600">
              <a:solidFill>
                <a:srgbClr val="FFFFFF"/>
              </a:solidFill>
            </a:endParaRPr>
          </a:p>
          <a:p>
            <a:pPr indent="-330200" lvl="0" marL="457200" rtl="0" algn="just">
              <a:spcBef>
                <a:spcPts val="0"/>
              </a:spcBef>
              <a:spcAft>
                <a:spcPts val="0"/>
              </a:spcAft>
              <a:buClr>
                <a:srgbClr val="FFFFFF"/>
              </a:buClr>
              <a:buSzPts val="1600"/>
              <a:buChar char="●"/>
            </a:pPr>
            <a:r>
              <a:rPr lang="pt-BR" sz="1600">
                <a:solidFill>
                  <a:srgbClr val="FFFFFF"/>
                </a:solidFill>
              </a:rPr>
              <a:t>Quick attention mode: Ao falar reduz o volume do som do fone para poder conversar;</a:t>
            </a:r>
            <a:endParaRPr sz="1600">
              <a:solidFill>
                <a:srgbClr val="FFFFFF"/>
              </a:solidFill>
            </a:endParaRPr>
          </a:p>
          <a:p>
            <a:pPr indent="-330200" lvl="0" marL="457200" rtl="0" algn="just">
              <a:spcBef>
                <a:spcPts val="0"/>
              </a:spcBef>
              <a:spcAft>
                <a:spcPts val="0"/>
              </a:spcAft>
              <a:buClr>
                <a:srgbClr val="FFFFFF"/>
              </a:buClr>
              <a:buSzPts val="1600"/>
              <a:buChar char="●"/>
            </a:pPr>
            <a:r>
              <a:rPr lang="pt-BR" sz="1600">
                <a:solidFill>
                  <a:srgbClr val="FFFFFF"/>
                </a:solidFill>
              </a:rPr>
              <a:t>Áudio espacial com rastreamento dinâmico de movimentos da cabeça (apenas Airpods Max). Os AirPods Max e iPhone/iPad usam giroscópios e acelerômetros para rastrear o movimento sutil da cabeça e fixar os canais de som em relação ao aparelho;</a:t>
            </a:r>
            <a:endParaRPr sz="1600">
              <a:solidFill>
                <a:srgbClr val="FFFFFF"/>
              </a:solidFill>
            </a:endParaRPr>
          </a:p>
          <a:p>
            <a:pPr indent="-330200" lvl="0" marL="457200" rtl="0" algn="just">
              <a:spcBef>
                <a:spcPts val="0"/>
              </a:spcBef>
              <a:spcAft>
                <a:spcPts val="0"/>
              </a:spcAft>
              <a:buClr>
                <a:srgbClr val="FFFFFF"/>
              </a:buClr>
              <a:buSzPts val="1600"/>
              <a:buChar char="●"/>
            </a:pPr>
            <a:r>
              <a:rPr lang="pt-BR" sz="1600">
                <a:solidFill>
                  <a:srgbClr val="FFFFFF"/>
                </a:solidFill>
              </a:rPr>
              <a:t>Assistentes virtuais (google, siri);</a:t>
            </a:r>
            <a:endParaRPr sz="1600">
              <a:solidFill>
                <a:srgbClr val="FFFFFF"/>
              </a:solidFill>
            </a:endParaRPr>
          </a:p>
          <a:p>
            <a:pPr indent="-330200" lvl="0" marL="457200" rtl="0" algn="just">
              <a:spcBef>
                <a:spcPts val="0"/>
              </a:spcBef>
              <a:spcAft>
                <a:spcPts val="0"/>
              </a:spcAft>
              <a:buClr>
                <a:srgbClr val="FFFFFF"/>
              </a:buClr>
              <a:buSzPts val="1600"/>
              <a:buChar char="●"/>
            </a:pPr>
            <a:r>
              <a:rPr lang="pt-BR" sz="1600">
                <a:solidFill>
                  <a:srgbClr val="FFFFFF"/>
                </a:solidFill>
              </a:rPr>
              <a:t>Integrações com Alexa.</a:t>
            </a:r>
            <a:endParaRPr sz="1600">
              <a:solidFill>
                <a:srgbClr val="FFFFFF"/>
              </a:solidFill>
            </a:endParaRPr>
          </a:p>
          <a:p>
            <a:pPr indent="0" lvl="0" marL="914400" rtl="0" algn="just">
              <a:spcBef>
                <a:spcPts val="1200"/>
              </a:spcBef>
              <a:spcAft>
                <a:spcPts val="0"/>
              </a:spcAft>
              <a:buNone/>
            </a:pPr>
            <a:r>
              <a:t/>
            </a:r>
            <a:endParaRPr sz="1700">
              <a:solidFill>
                <a:srgbClr val="FFFFFF"/>
              </a:solidFill>
            </a:endParaRPr>
          </a:p>
          <a:p>
            <a:pPr indent="0" lvl="0" marL="0" rtl="0" algn="just">
              <a:spcBef>
                <a:spcPts val="1200"/>
              </a:spcBef>
              <a:spcAft>
                <a:spcPts val="1200"/>
              </a:spcAft>
              <a:buNone/>
            </a:pPr>
            <a:r>
              <a:t/>
            </a:r>
            <a:endParaRPr sz="1700">
              <a:solidFill>
                <a:srgbClr val="FFFFFF"/>
              </a:solidFill>
            </a:endParaRPr>
          </a:p>
        </p:txBody>
      </p:sp>
      <p:sp>
        <p:nvSpPr>
          <p:cNvPr id="119" name="Google Shape;119;p20"/>
          <p:cNvSpPr txBox="1"/>
          <p:nvPr>
            <p:ph type="title"/>
          </p:nvPr>
        </p:nvSpPr>
        <p:spPr>
          <a:xfrm>
            <a:off x="250075" y="156875"/>
            <a:ext cx="8520600" cy="849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pt-BR"/>
              <a:t>Tecnologias existentes e pontos de entrada, processamento e saída de dados</a:t>
            </a:r>
            <a:endParaRPr b="1" i="1"/>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1"/>
          <p:cNvSpPr/>
          <p:nvPr/>
        </p:nvSpPr>
        <p:spPr>
          <a:xfrm>
            <a:off x="0" y="1422675"/>
            <a:ext cx="9144000" cy="37209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1"/>
          <p:cNvSpPr txBox="1"/>
          <p:nvPr>
            <p:ph type="title"/>
          </p:nvPr>
        </p:nvSpPr>
        <p:spPr>
          <a:xfrm>
            <a:off x="272800" y="308850"/>
            <a:ext cx="4260300" cy="126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990"/>
              <a:buFont typeface="Arial"/>
              <a:buNone/>
            </a:pPr>
            <a:r>
              <a:rPr b="1" lang="pt-BR" sz="2545"/>
              <a:t>Não rotineiro: Sensor térmico para câmeras</a:t>
            </a:r>
            <a:endParaRPr b="1" sz="2545"/>
          </a:p>
          <a:p>
            <a:pPr indent="0" lvl="0" marL="0" rtl="0" algn="l">
              <a:spcBef>
                <a:spcPts val="0"/>
              </a:spcBef>
              <a:spcAft>
                <a:spcPts val="0"/>
              </a:spcAft>
              <a:buSzPts val="990"/>
              <a:buNone/>
            </a:pPr>
            <a:r>
              <a:t/>
            </a:r>
            <a:endParaRPr sz="3720">
              <a:solidFill>
                <a:srgbClr val="FFFFFF"/>
              </a:solidFill>
            </a:endParaRPr>
          </a:p>
        </p:txBody>
      </p:sp>
      <p:sp>
        <p:nvSpPr>
          <p:cNvPr id="126" name="Google Shape;126;p21"/>
          <p:cNvSpPr txBox="1"/>
          <p:nvPr>
            <p:ph idx="1" type="body"/>
          </p:nvPr>
        </p:nvSpPr>
        <p:spPr>
          <a:xfrm>
            <a:off x="272800" y="1575150"/>
            <a:ext cx="4637400" cy="2916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solidFill>
                  <a:srgbClr val="FFFFFF"/>
                </a:solidFill>
              </a:rPr>
              <a:t>Marca: FLIR ONE </a:t>
            </a:r>
            <a:endParaRPr>
              <a:solidFill>
                <a:srgbClr val="FFFFFF"/>
              </a:solidFill>
            </a:endParaRPr>
          </a:p>
          <a:p>
            <a:pPr indent="0" lvl="0" marL="0" rtl="0" algn="l">
              <a:spcBef>
                <a:spcPts val="1200"/>
              </a:spcBef>
              <a:spcAft>
                <a:spcPts val="0"/>
              </a:spcAft>
              <a:buNone/>
            </a:pPr>
            <a:r>
              <a:t/>
            </a:r>
            <a:endParaRPr>
              <a:solidFill>
                <a:srgbClr val="FFFFFF"/>
              </a:solidFill>
            </a:endParaRPr>
          </a:p>
          <a:p>
            <a:pPr indent="0" lvl="0" marL="0" rtl="0" algn="l">
              <a:spcBef>
                <a:spcPts val="1200"/>
              </a:spcBef>
              <a:spcAft>
                <a:spcPts val="0"/>
              </a:spcAft>
              <a:buNone/>
            </a:pPr>
            <a:r>
              <a:rPr lang="pt-BR">
                <a:solidFill>
                  <a:srgbClr val="FFFFFF"/>
                </a:solidFill>
              </a:rPr>
              <a:t>Modelos: FLIR ONE PRO e FLIR ONE GEN 3</a:t>
            </a:r>
            <a:endParaRPr>
              <a:solidFill>
                <a:srgbClr val="FFFFFF"/>
              </a:solidFill>
            </a:endParaRPr>
          </a:p>
          <a:p>
            <a:pPr indent="0" lvl="0" marL="0" rtl="0" algn="l">
              <a:spcBef>
                <a:spcPts val="1200"/>
              </a:spcBef>
              <a:spcAft>
                <a:spcPts val="1200"/>
              </a:spcAft>
              <a:buNone/>
            </a:pPr>
            <a:r>
              <a:rPr lang="pt-BR">
                <a:solidFill>
                  <a:srgbClr val="FFFFFF"/>
                </a:solidFill>
              </a:rPr>
              <a:t>Utiliza de VIVIdIR para aperfeiçoamento das imagens</a:t>
            </a:r>
            <a:endParaRPr>
              <a:solidFill>
                <a:srgbClr val="FFFFFF"/>
              </a:solidFill>
            </a:endParaRPr>
          </a:p>
        </p:txBody>
      </p:sp>
      <p:pic>
        <p:nvPicPr>
          <p:cNvPr id="127" name="Google Shape;127;p21"/>
          <p:cNvPicPr preferRelativeResize="0"/>
          <p:nvPr/>
        </p:nvPicPr>
        <p:blipFill>
          <a:blip r:embed="rId3">
            <a:alphaModFix/>
          </a:blip>
          <a:stretch>
            <a:fillRect/>
          </a:stretch>
        </p:blipFill>
        <p:spPr>
          <a:xfrm>
            <a:off x="4206245" y="0"/>
            <a:ext cx="4937760"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2"/>
          <p:cNvSpPr/>
          <p:nvPr/>
        </p:nvSpPr>
        <p:spPr>
          <a:xfrm>
            <a:off x="0" y="125"/>
            <a:ext cx="9144000" cy="51435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pic>
        <p:nvPicPr>
          <p:cNvPr id="134" name="Google Shape;134;p22"/>
          <p:cNvPicPr preferRelativeResize="0"/>
          <p:nvPr/>
        </p:nvPicPr>
        <p:blipFill>
          <a:blip r:embed="rId3">
            <a:alphaModFix/>
          </a:blip>
          <a:stretch>
            <a:fillRect/>
          </a:stretch>
        </p:blipFill>
        <p:spPr>
          <a:xfrm>
            <a:off x="680573" y="365000"/>
            <a:ext cx="3152926" cy="4203875"/>
          </a:xfrm>
          <a:prstGeom prst="rect">
            <a:avLst/>
          </a:prstGeom>
          <a:noFill/>
          <a:ln>
            <a:noFill/>
          </a:ln>
        </p:spPr>
      </p:pic>
      <p:pic>
        <p:nvPicPr>
          <p:cNvPr id="135" name="Google Shape;135;p22"/>
          <p:cNvPicPr preferRelativeResize="0"/>
          <p:nvPr/>
        </p:nvPicPr>
        <p:blipFill>
          <a:blip r:embed="rId4">
            <a:alphaModFix/>
          </a:blip>
          <a:stretch>
            <a:fillRect/>
          </a:stretch>
        </p:blipFill>
        <p:spPr>
          <a:xfrm>
            <a:off x="4897325" y="364991"/>
            <a:ext cx="3152926" cy="420388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